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9" r:id="rId1"/>
  </p:sldMasterIdLst>
  <p:notesMasterIdLst>
    <p:notesMasterId r:id="rId97"/>
  </p:notesMasterIdLst>
  <p:handoutMasterIdLst>
    <p:handoutMasterId r:id="rId98"/>
  </p:handoutMasterIdLst>
  <p:sldIdLst>
    <p:sldId id="548" r:id="rId2"/>
    <p:sldId id="416" r:id="rId3"/>
    <p:sldId id="554" r:id="rId4"/>
    <p:sldId id="410" r:id="rId5"/>
    <p:sldId id="601" r:id="rId6"/>
    <p:sldId id="602" r:id="rId7"/>
    <p:sldId id="454" r:id="rId8"/>
    <p:sldId id="455" r:id="rId9"/>
    <p:sldId id="456" r:id="rId10"/>
    <p:sldId id="535" r:id="rId11"/>
    <p:sldId id="444" r:id="rId12"/>
    <p:sldId id="603" r:id="rId13"/>
    <p:sldId id="550" r:id="rId14"/>
    <p:sldId id="604" r:id="rId15"/>
    <p:sldId id="552" r:id="rId16"/>
    <p:sldId id="538" r:id="rId17"/>
    <p:sldId id="452" r:id="rId18"/>
    <p:sldId id="605" r:id="rId19"/>
    <p:sldId id="453" r:id="rId20"/>
    <p:sldId id="459" r:id="rId21"/>
    <p:sldId id="462" r:id="rId22"/>
    <p:sldId id="460" r:id="rId23"/>
    <p:sldId id="461" r:id="rId24"/>
    <p:sldId id="585" r:id="rId25"/>
    <p:sldId id="467" r:id="rId26"/>
    <p:sldId id="466" r:id="rId27"/>
    <p:sldId id="487" r:id="rId28"/>
    <p:sldId id="488" r:id="rId29"/>
    <p:sldId id="489" r:id="rId30"/>
    <p:sldId id="486" r:id="rId31"/>
    <p:sldId id="505" r:id="rId32"/>
    <p:sldId id="539" r:id="rId33"/>
    <p:sldId id="506" r:id="rId34"/>
    <p:sldId id="507" r:id="rId35"/>
    <p:sldId id="468" r:id="rId36"/>
    <p:sldId id="500" r:id="rId37"/>
    <p:sldId id="508" r:id="rId38"/>
    <p:sldId id="509" r:id="rId39"/>
    <p:sldId id="606" r:id="rId40"/>
    <p:sldId id="607" r:id="rId41"/>
    <p:sldId id="510" r:id="rId42"/>
    <p:sldId id="608" r:id="rId43"/>
    <p:sldId id="511" r:id="rId44"/>
    <p:sldId id="512" r:id="rId45"/>
    <p:sldId id="513" r:id="rId46"/>
    <p:sldId id="514" r:id="rId47"/>
    <p:sldId id="515" r:id="rId48"/>
    <p:sldId id="541" r:id="rId49"/>
    <p:sldId id="516" r:id="rId50"/>
    <p:sldId id="609" r:id="rId51"/>
    <p:sldId id="610" r:id="rId52"/>
    <p:sldId id="517" r:id="rId53"/>
    <p:sldId id="542" r:id="rId54"/>
    <p:sldId id="518" r:id="rId55"/>
    <p:sldId id="471" r:id="rId56"/>
    <p:sldId id="611" r:id="rId57"/>
    <p:sldId id="490" r:id="rId58"/>
    <p:sldId id="491" r:id="rId59"/>
    <p:sldId id="492" r:id="rId60"/>
    <p:sldId id="472" r:id="rId61"/>
    <p:sldId id="483" r:id="rId62"/>
    <p:sldId id="484" r:id="rId63"/>
    <p:sldId id="485" r:id="rId64"/>
    <p:sldId id="473" r:id="rId65"/>
    <p:sldId id="520" r:id="rId66"/>
    <p:sldId id="543" r:id="rId67"/>
    <p:sldId id="521" r:id="rId68"/>
    <p:sldId id="474" r:id="rId69"/>
    <p:sldId id="522" r:id="rId70"/>
    <p:sldId id="612" r:id="rId71"/>
    <p:sldId id="524" r:id="rId72"/>
    <p:sldId id="613" r:id="rId73"/>
    <p:sldId id="493" r:id="rId74"/>
    <p:sldId id="614" r:id="rId75"/>
    <p:sldId id="475" r:id="rId76"/>
    <p:sldId id="479" r:id="rId77"/>
    <p:sldId id="480" r:id="rId78"/>
    <p:sldId id="615" r:id="rId79"/>
    <p:sldId id="546" r:id="rId80"/>
    <p:sldId id="587" r:id="rId81"/>
    <p:sldId id="616" r:id="rId82"/>
    <p:sldId id="588" r:id="rId83"/>
    <p:sldId id="589" r:id="rId84"/>
    <p:sldId id="617" r:id="rId85"/>
    <p:sldId id="590" r:id="rId86"/>
    <p:sldId id="591" r:id="rId87"/>
    <p:sldId id="592" r:id="rId88"/>
    <p:sldId id="593" r:id="rId89"/>
    <p:sldId id="594" r:id="rId90"/>
    <p:sldId id="595" r:id="rId91"/>
    <p:sldId id="596" r:id="rId92"/>
    <p:sldId id="597" r:id="rId93"/>
    <p:sldId id="598" r:id="rId94"/>
    <p:sldId id="599" r:id="rId95"/>
    <p:sldId id="600" r:id="rId96"/>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BFF"/>
    <a:srgbClr val="17406D"/>
    <a:srgbClr val="FFFF00"/>
    <a:srgbClr val="66FF33"/>
    <a:srgbClr val="008000"/>
    <a:srgbClr val="B2B2B2"/>
    <a:srgbClr val="000000"/>
    <a:srgbClr val="FF3300"/>
    <a:srgbClr val="6666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0" autoAdjust="0"/>
    <p:restoredTop sz="94664" autoAdjust="0"/>
  </p:normalViewPr>
  <p:slideViewPr>
    <p:cSldViewPr showGuides="1">
      <p:cViewPr varScale="1">
        <p:scale>
          <a:sx n="87" d="100"/>
          <a:sy n="87" d="100"/>
        </p:scale>
        <p:origin x="497"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showGuides="1">
      <p:cViewPr varScale="1">
        <p:scale>
          <a:sx n="31" d="100"/>
          <a:sy n="31" d="100"/>
        </p:scale>
        <p:origin x="-120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t" anchorCtr="0" compatLnSpc="1">
            <a:prstTxWarp prst="textNoShape">
              <a:avLst/>
            </a:prstTxWarp>
          </a:bodyPr>
          <a:lstStyle>
            <a:lvl1pPr>
              <a:defRPr sz="1300"/>
            </a:lvl1pPr>
          </a:lstStyle>
          <a:p>
            <a:pPr>
              <a:defRPr/>
            </a:pPr>
            <a:endParaRPr lang="en-US" altLang="en-US"/>
          </a:p>
        </p:txBody>
      </p:sp>
      <p:sp>
        <p:nvSpPr>
          <p:cNvPr id="322563" name="Rectangle 3"/>
          <p:cNvSpPr>
            <a:spLocks noGrp="1" noChangeArrowheads="1"/>
          </p:cNvSpPr>
          <p:nvPr>
            <p:ph type="dt" sz="quarter" idx="1"/>
          </p:nvPr>
        </p:nvSpPr>
        <p:spPr bwMode="auto">
          <a:xfrm>
            <a:off x="4143587" y="0"/>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t" anchorCtr="0" compatLnSpc="1">
            <a:prstTxWarp prst="textNoShape">
              <a:avLst/>
            </a:prstTxWarp>
          </a:bodyPr>
          <a:lstStyle>
            <a:lvl1pPr algn="r">
              <a:defRPr sz="1300"/>
            </a:lvl1pPr>
          </a:lstStyle>
          <a:p>
            <a:pPr>
              <a:defRPr/>
            </a:pPr>
            <a:endParaRPr lang="en-US" altLang="en-US"/>
          </a:p>
        </p:txBody>
      </p:sp>
      <p:sp>
        <p:nvSpPr>
          <p:cNvPr id="322564" name="Rectangle 4"/>
          <p:cNvSpPr>
            <a:spLocks noGrp="1" noChangeArrowheads="1"/>
          </p:cNvSpPr>
          <p:nvPr>
            <p:ph type="ftr" sz="quarter" idx="2"/>
          </p:nvPr>
        </p:nvSpPr>
        <p:spPr bwMode="auto">
          <a:xfrm>
            <a:off x="0" y="9119325"/>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b" anchorCtr="0" compatLnSpc="1">
            <a:prstTxWarp prst="textNoShape">
              <a:avLst/>
            </a:prstTxWarp>
          </a:bodyPr>
          <a:lstStyle>
            <a:lvl1pPr>
              <a:defRPr sz="1300"/>
            </a:lvl1pPr>
          </a:lstStyle>
          <a:p>
            <a:pPr>
              <a:defRPr/>
            </a:pPr>
            <a:endParaRPr lang="en-US" altLang="en-US"/>
          </a:p>
        </p:txBody>
      </p:sp>
      <p:sp>
        <p:nvSpPr>
          <p:cNvPr id="322565" name="Rectangle 5"/>
          <p:cNvSpPr>
            <a:spLocks noGrp="1" noChangeArrowheads="1"/>
          </p:cNvSpPr>
          <p:nvPr>
            <p:ph type="sldNum" sz="quarter" idx="3"/>
          </p:nvPr>
        </p:nvSpPr>
        <p:spPr bwMode="auto">
          <a:xfrm>
            <a:off x="4143587" y="9119325"/>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b" anchorCtr="0" compatLnSpc="1">
            <a:prstTxWarp prst="textNoShape">
              <a:avLst/>
            </a:prstTxWarp>
          </a:bodyPr>
          <a:lstStyle>
            <a:lvl1pPr algn="r">
              <a:defRPr sz="1300"/>
            </a:lvl1pPr>
          </a:lstStyle>
          <a:p>
            <a:fld id="{BF12BF0B-88BC-44E6-BA10-45B9E6C5B35A}" type="slidenum">
              <a:rPr lang="en-US" altLang="en-US"/>
              <a:pPr/>
              <a:t>‹#›</a:t>
            </a:fld>
            <a:endParaRPr lang="en-US" altLang="en-US"/>
          </a:p>
        </p:txBody>
      </p:sp>
    </p:spTree>
    <p:extLst>
      <p:ext uri="{BB962C8B-B14F-4D97-AF65-F5344CB8AC3E}">
        <p14:creationId xmlns:p14="http://schemas.microsoft.com/office/powerpoint/2010/main" val="234633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t" anchorCtr="0" compatLnSpc="1">
            <a:prstTxWarp prst="textNoShape">
              <a:avLst/>
            </a:prstTxWarp>
          </a:bodyPr>
          <a:lstStyle>
            <a:lvl1pPr>
              <a:defRPr sz="1300"/>
            </a:lvl1pPr>
          </a:lstStyle>
          <a:p>
            <a:pPr>
              <a:defRPr/>
            </a:pPr>
            <a:endParaRPr lang="en-US" altLang="en-US"/>
          </a:p>
        </p:txBody>
      </p:sp>
      <p:sp>
        <p:nvSpPr>
          <p:cNvPr id="11267" name="Rectangle 3"/>
          <p:cNvSpPr>
            <a:spLocks noGrp="1" noChangeArrowheads="1"/>
          </p:cNvSpPr>
          <p:nvPr>
            <p:ph type="dt" idx="1"/>
          </p:nvPr>
        </p:nvSpPr>
        <p:spPr bwMode="auto">
          <a:xfrm>
            <a:off x="4145280" y="0"/>
            <a:ext cx="3169920"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t" anchorCtr="0" compatLnSpc="1">
            <a:prstTxWarp prst="textNoShape">
              <a:avLst/>
            </a:prstTxWarp>
          </a:bodyPr>
          <a:lstStyle>
            <a:lvl1pPr algn="r">
              <a:defRPr sz="1300"/>
            </a:lvl1pPr>
          </a:lstStyle>
          <a:p>
            <a:pPr>
              <a:defRPr/>
            </a:pPr>
            <a:endParaRPr lang="en-US" altLang="en-US"/>
          </a:p>
        </p:txBody>
      </p:sp>
      <p:sp>
        <p:nvSpPr>
          <p:cNvPr id="819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75360" y="4561313"/>
            <a:ext cx="5364480" cy="432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270" name="Rectangle 6"/>
          <p:cNvSpPr>
            <a:spLocks noGrp="1" noChangeArrowheads="1"/>
          </p:cNvSpPr>
          <p:nvPr>
            <p:ph type="ftr" sz="quarter" idx="4"/>
          </p:nvPr>
        </p:nvSpPr>
        <p:spPr bwMode="auto">
          <a:xfrm>
            <a:off x="0" y="9120975"/>
            <a:ext cx="3169920"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b" anchorCtr="0" compatLnSpc="1">
            <a:prstTxWarp prst="textNoShape">
              <a:avLst/>
            </a:prstTxWarp>
          </a:bodyPr>
          <a:lstStyle>
            <a:lvl1pPr>
              <a:defRPr sz="1300"/>
            </a:lvl1pPr>
          </a:lstStyle>
          <a:p>
            <a:pPr>
              <a:defRPr/>
            </a:pPr>
            <a:endParaRPr lang="en-US" altLang="en-US"/>
          </a:p>
        </p:txBody>
      </p:sp>
      <p:sp>
        <p:nvSpPr>
          <p:cNvPr id="11271" name="Rectangle 7"/>
          <p:cNvSpPr>
            <a:spLocks noGrp="1" noChangeArrowheads="1"/>
          </p:cNvSpPr>
          <p:nvPr>
            <p:ph type="sldNum" sz="quarter" idx="5"/>
          </p:nvPr>
        </p:nvSpPr>
        <p:spPr bwMode="auto">
          <a:xfrm>
            <a:off x="4145280" y="9120975"/>
            <a:ext cx="3169920" cy="4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03" tIns="48052" rIns="96103" bIns="48052" numCol="1" anchor="b" anchorCtr="0" compatLnSpc="1">
            <a:prstTxWarp prst="textNoShape">
              <a:avLst/>
            </a:prstTxWarp>
          </a:bodyPr>
          <a:lstStyle>
            <a:lvl1pPr algn="r">
              <a:defRPr sz="1300"/>
            </a:lvl1pPr>
          </a:lstStyle>
          <a:p>
            <a:fld id="{D09849CC-1136-4B48-B876-D92F57A26346}" type="slidenum">
              <a:rPr lang="en-US" altLang="en-US"/>
              <a:pPr/>
              <a:t>‹#›</a:t>
            </a:fld>
            <a:endParaRPr lang="en-US" altLang="en-US"/>
          </a:p>
        </p:txBody>
      </p:sp>
    </p:spTree>
    <p:extLst>
      <p:ext uri="{BB962C8B-B14F-4D97-AF65-F5344CB8AC3E}">
        <p14:creationId xmlns:p14="http://schemas.microsoft.com/office/powerpoint/2010/main" val="420238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849CC-1136-4B48-B876-D92F57A26346}" type="slidenum">
              <a:rPr lang="en-US" altLang="en-US" smtClean="0"/>
              <a:pPr/>
              <a:t>1</a:t>
            </a:fld>
            <a:endParaRPr lang="en-US" altLang="en-US"/>
          </a:p>
        </p:txBody>
      </p:sp>
    </p:spTree>
    <p:extLst>
      <p:ext uri="{BB962C8B-B14F-4D97-AF65-F5344CB8AC3E}">
        <p14:creationId xmlns:p14="http://schemas.microsoft.com/office/powerpoint/2010/main" val="267446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849CC-1136-4B48-B876-D92F57A26346}" type="slidenum">
              <a:rPr lang="en-US" altLang="en-US" smtClean="0"/>
              <a:pPr/>
              <a:t>63</a:t>
            </a:fld>
            <a:endParaRPr lang="en-US" altLang="en-US"/>
          </a:p>
        </p:txBody>
      </p:sp>
    </p:spTree>
    <p:extLst>
      <p:ext uri="{BB962C8B-B14F-4D97-AF65-F5344CB8AC3E}">
        <p14:creationId xmlns:p14="http://schemas.microsoft.com/office/powerpoint/2010/main" val="233810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20550"/>
          </a:xfrm>
        </p:spPr>
        <p:txBody>
          <a:bodyPr lIns="182880" tIns="182880" rIns="182880" bIns="182880" anchor="ctr" anchorCtr="1">
            <a:noAutofit/>
          </a:bodyPr>
          <a:lstStyle>
            <a:lvl1pPr>
              <a:lnSpc>
                <a:spcPct val="100000"/>
              </a:lnSpc>
              <a:defRPr sz="6600" b="1" spc="100" baseline="0">
                <a:ln>
                  <a:solidFill>
                    <a:srgbClr val="C8EBFF"/>
                  </a:solidFill>
                </a:ln>
                <a:solidFill>
                  <a:srgbClr val="17406D"/>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6"/>
          <p:cNvSpPr>
            <a:spLocks noGrp="1"/>
          </p:cNvSpPr>
          <p:nvPr>
            <p:ph type="sldNum" sz="quarter" idx="10"/>
          </p:nvPr>
        </p:nvSpPr>
        <p:spPr/>
        <p:txBody>
          <a:bodyPr/>
          <a:lstStyle/>
          <a:p>
            <a:fld id="{5DE59E0D-D24E-4103-975F-144957FF6750}" type="slidenum">
              <a:rPr lang="en-US" altLang="en-US" smtClean="0"/>
              <a:pPr/>
              <a:t>‹#›</a:t>
            </a:fld>
            <a:endParaRPr lang="en-US" altLang="en-US" dirty="0"/>
          </a:p>
        </p:txBody>
      </p:sp>
    </p:spTree>
    <p:extLst>
      <p:ext uri="{BB962C8B-B14F-4D97-AF65-F5344CB8AC3E}">
        <p14:creationId xmlns:p14="http://schemas.microsoft.com/office/powerpoint/2010/main" val="395979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92D59D6-6D06-413B-9451-C6378CB61D25}" type="slidenum">
              <a:rPr lang="en-US" altLang="en-US"/>
              <a:pPr/>
              <a:t>‹#›</a:t>
            </a:fld>
            <a:endParaRPr lang="en-US" altLang="en-US"/>
          </a:p>
        </p:txBody>
      </p:sp>
    </p:spTree>
    <p:extLst>
      <p:ext uri="{BB962C8B-B14F-4D97-AF65-F5344CB8AC3E}">
        <p14:creationId xmlns:p14="http://schemas.microsoft.com/office/powerpoint/2010/main" val="279072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E1BA25-4FFC-48C9-B1B2-B941C4DBE4C6}" type="slidenum">
              <a:rPr lang="en-US" altLang="en-US"/>
              <a:pPr/>
              <a:t>‹#›</a:t>
            </a:fld>
            <a:endParaRPr lang="en-US" altLang="en-US"/>
          </a:p>
        </p:txBody>
      </p:sp>
    </p:spTree>
    <p:extLst>
      <p:ext uri="{BB962C8B-B14F-4D97-AF65-F5344CB8AC3E}">
        <p14:creationId xmlns:p14="http://schemas.microsoft.com/office/powerpoint/2010/main" val="102775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5DE59E0D-D24E-4103-975F-144957FF6750}" type="slidenum">
              <a:rPr lang="en-US" altLang="en-US" smtClean="0"/>
              <a:pPr/>
              <a:t>‹#›</a:t>
            </a:fld>
            <a:endParaRPr lang="en-US" altLang="en-US" dirty="0"/>
          </a:p>
        </p:txBody>
      </p:sp>
    </p:spTree>
    <p:extLst>
      <p:ext uri="{BB962C8B-B14F-4D97-AF65-F5344CB8AC3E}">
        <p14:creationId xmlns:p14="http://schemas.microsoft.com/office/powerpoint/2010/main" val="117204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7881A90-BE0D-49FB-832E-FA35F020EE4D}" type="slidenum">
              <a:rPr lang="en-US" altLang="en-US"/>
              <a:pPr/>
              <a:t>‹#›</a:t>
            </a:fld>
            <a:endParaRPr lang="en-US" altLang="en-US"/>
          </a:p>
        </p:txBody>
      </p:sp>
    </p:spTree>
    <p:extLst>
      <p:ext uri="{BB962C8B-B14F-4D97-AF65-F5344CB8AC3E}">
        <p14:creationId xmlns:p14="http://schemas.microsoft.com/office/powerpoint/2010/main" val="258031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5DE59E0D-D24E-4103-975F-144957FF6750}" type="slidenum">
              <a:rPr lang="en-US" altLang="en-US" smtClean="0"/>
              <a:pPr/>
              <a:t>‹#›</a:t>
            </a:fld>
            <a:endParaRPr lang="en-US" altLang="en-US" dirty="0"/>
          </a:p>
        </p:txBody>
      </p:sp>
    </p:spTree>
    <p:extLst>
      <p:ext uri="{BB962C8B-B14F-4D97-AF65-F5344CB8AC3E}">
        <p14:creationId xmlns:p14="http://schemas.microsoft.com/office/powerpoint/2010/main" val="84797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229A5CD8-AC16-44A3-ADDE-E69ACE79619C}" type="slidenum">
              <a:rPr lang="en-US" altLang="en-US"/>
              <a:pPr/>
              <a:t>‹#›</a:t>
            </a:fld>
            <a:endParaRPr lang="en-US" altLang="en-US"/>
          </a:p>
        </p:txBody>
      </p:sp>
    </p:spTree>
    <p:extLst>
      <p:ext uri="{BB962C8B-B14F-4D97-AF65-F5344CB8AC3E}">
        <p14:creationId xmlns:p14="http://schemas.microsoft.com/office/powerpoint/2010/main" val="158569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5DE59E0D-D24E-4103-975F-144957FF6750}" type="slidenum">
              <a:rPr lang="en-US" altLang="en-US" smtClean="0"/>
              <a:pPr/>
              <a:t>‹#›</a:t>
            </a:fld>
            <a:endParaRPr lang="en-US" altLang="en-US" dirty="0"/>
          </a:p>
        </p:txBody>
      </p:sp>
    </p:spTree>
    <p:extLst>
      <p:ext uri="{BB962C8B-B14F-4D97-AF65-F5344CB8AC3E}">
        <p14:creationId xmlns:p14="http://schemas.microsoft.com/office/powerpoint/2010/main" val="222164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DE59E0D-D24E-4103-975F-144957FF6750}" type="slidenum">
              <a:rPr lang="en-US" altLang="en-US" smtClean="0"/>
              <a:pPr/>
              <a:t>‹#›</a:t>
            </a:fld>
            <a:endParaRPr lang="en-US" altLang="en-US" dirty="0"/>
          </a:p>
        </p:txBody>
      </p:sp>
    </p:spTree>
    <p:extLst>
      <p:ext uri="{BB962C8B-B14F-4D97-AF65-F5344CB8AC3E}">
        <p14:creationId xmlns:p14="http://schemas.microsoft.com/office/powerpoint/2010/main" val="426783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28DAFAD-FC5C-45CE-849B-3D99895A9FA0}" type="slidenum">
              <a:rPr lang="en-US" altLang="en-US"/>
              <a:pPr/>
              <a:t>‹#›</a:t>
            </a:fld>
            <a:endParaRPr lang="en-US" altLang="en-US"/>
          </a:p>
        </p:txBody>
      </p:sp>
    </p:spTree>
    <p:extLst>
      <p:ext uri="{BB962C8B-B14F-4D97-AF65-F5344CB8AC3E}">
        <p14:creationId xmlns:p14="http://schemas.microsoft.com/office/powerpoint/2010/main" val="425279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CED9B82-4774-4802-AF1F-95360DB1A61B}" type="slidenum">
              <a:rPr lang="en-US" altLang="en-US"/>
              <a:pPr/>
              <a:t>‹#›</a:t>
            </a:fld>
            <a:endParaRPr lang="en-US" altLang="en-US"/>
          </a:p>
        </p:txBody>
      </p:sp>
    </p:spTree>
    <p:extLst>
      <p:ext uri="{BB962C8B-B14F-4D97-AF65-F5344CB8AC3E}">
        <p14:creationId xmlns:p14="http://schemas.microsoft.com/office/powerpoint/2010/main" val="97976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a:t>
            </a:r>
            <a:br>
              <a:rPr lang="en-US" altLang="en-US" dirty="0" smtClean="0"/>
            </a:br>
            <a:r>
              <a:rPr lang="en-US" altLang="en-US" dirty="0" smtClean="0"/>
              <a:t> title style</a:t>
            </a:r>
          </a:p>
        </p:txBody>
      </p:sp>
      <p:sp>
        <p:nvSpPr>
          <p:cNvPr id="1027" name="Text Placeholder 2"/>
          <p:cNvSpPr>
            <a:spLocks noGrp="1"/>
          </p:cNvSpPr>
          <p:nvPr>
            <p:ph type="body" idx="1"/>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8305800" y="6416675"/>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DE59E0D-D24E-4103-975F-144957FF6750}"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ctr" rtl="0" eaLnBrk="0" fontAlgn="base" hangingPunct="0">
        <a:lnSpc>
          <a:spcPts val="4400"/>
        </a:lnSpc>
        <a:spcBef>
          <a:spcPct val="0"/>
        </a:spcBef>
        <a:spcAft>
          <a:spcPct val="0"/>
        </a:spcAft>
        <a:defRPr sz="4400" b="0" kern="1200">
          <a:solidFill>
            <a:schemeClr val="tx2"/>
          </a:solidFill>
          <a:effectLst/>
          <a:latin typeface="Adobe Garamond Pro Bold" panose="02020702060506020403"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1">
            <a:lumMod val="75000"/>
          </a:schemeClr>
        </a:buClr>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chemeClr val="accent2">
            <a:lumMod val="75000"/>
          </a:schemeClr>
        </a:buClr>
        <a:buSzPct val="90000"/>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accent3">
            <a:lumMod val="75000"/>
          </a:schemeClr>
        </a:buClr>
        <a:buSzPct val="50000"/>
        <a:buFont typeface="Wingdings" panose="05000000000000000000" pitchFamily="2" charset="2"/>
        <a:buChar char="u"/>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accent5">
            <a:lumMod val="50000"/>
          </a:schemeClr>
        </a:buClr>
        <a:buSzPct val="60000"/>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nema.org/pages/default.aspx" TargetMode="External"/><Relationship Id="rId2" Type="http://schemas.openxmlformats.org/officeDocument/2006/relationships/hyperlink" Target="http://www.iaei.org/web/Online" TargetMode="External"/><Relationship Id="rId1" Type="http://schemas.openxmlformats.org/officeDocument/2006/relationships/slideLayout" Target="../slideLayouts/slideLayout2.xml"/><Relationship Id="rId6" Type="http://schemas.openxmlformats.org/officeDocument/2006/relationships/hyperlink" Target="http://www.upsaonline.com/" TargetMode="External"/><Relationship Id="rId5" Type="http://schemas.openxmlformats.org/officeDocument/2006/relationships/hyperlink" Target="http://www.floridapoolpro.com/" TargetMode="External"/><Relationship Id="rId4" Type="http://schemas.openxmlformats.org/officeDocument/2006/relationships/hyperlink" Target="http://www.apsp.org/"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p:txBody>
          <a:bodyPr/>
          <a:lstStyle/>
          <a:p>
            <a:r>
              <a:rPr lang="en-US" altLang="en-US" dirty="0" smtClean="0"/>
              <a:t>Swimming Pool</a:t>
            </a:r>
            <a:br>
              <a:rPr lang="en-US" altLang="en-US" dirty="0" smtClean="0"/>
            </a:br>
            <a:r>
              <a:rPr lang="en-US" altLang="en-US" dirty="0" smtClean="0"/>
              <a:t>Electrical Safety</a:t>
            </a:r>
          </a:p>
        </p:txBody>
      </p:sp>
      <p:sp>
        <p:nvSpPr>
          <p:cNvPr id="5" name="Subtitle 4"/>
          <p:cNvSpPr>
            <a:spLocks noGrp="1"/>
          </p:cNvSpPr>
          <p:nvPr>
            <p:ph type="subTitle" idx="1"/>
          </p:nvPr>
        </p:nvSpPr>
        <p:spPr/>
        <p:txBody>
          <a:bodyPr/>
          <a:lstStyle/>
          <a:p>
            <a:endParaRPr lang="en-US" dirty="0" smtClean="0"/>
          </a:p>
        </p:txBody>
      </p:sp>
      <p:sp>
        <p:nvSpPr>
          <p:cNvPr id="13" name="Slide Number Placeholder 12"/>
          <p:cNvSpPr>
            <a:spLocks noGrp="1"/>
          </p:cNvSpPr>
          <p:nvPr>
            <p:ph type="sldNum" sz="quarter" idx="10"/>
          </p:nvPr>
        </p:nvSpPr>
        <p:spPr/>
        <p:txBody>
          <a:bodyPr/>
          <a:lstStyle/>
          <a:p>
            <a:fld id="{5DE59E0D-D24E-4103-975F-144957FF6750}" type="slidenum">
              <a:rPr lang="en-US" altLang="en-US" smtClean="0"/>
              <a:pPr/>
              <a:t>1</a:t>
            </a:fld>
            <a:endParaRPr lang="en-US" altLang="en-US" dirty="0"/>
          </a:p>
        </p:txBody>
      </p:sp>
      <p:sp>
        <p:nvSpPr>
          <p:cNvPr id="2" name="TextBox 1"/>
          <p:cNvSpPr txBox="1"/>
          <p:nvPr/>
        </p:nvSpPr>
        <p:spPr>
          <a:xfrm>
            <a:off x="3686475" y="6412468"/>
            <a:ext cx="1752600" cy="369332"/>
          </a:xfrm>
          <a:prstGeom prst="rect">
            <a:avLst/>
          </a:prstGeom>
          <a:noFill/>
        </p:spPr>
        <p:txBody>
          <a:bodyPr wrap="square" rtlCol="0">
            <a:spAutoFit/>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June 2016</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10243" name="Rectangle 3"/>
          <p:cNvSpPr>
            <a:spLocks noGrp="1" noChangeArrowheads="1"/>
          </p:cNvSpPr>
          <p:nvPr>
            <p:ph idx="1"/>
          </p:nvPr>
        </p:nvSpPr>
        <p:spPr/>
        <p:txBody>
          <a:bodyPr>
            <a:normAutofit/>
          </a:bodyPr>
          <a:lstStyle/>
          <a:p>
            <a:r>
              <a:rPr lang="en-US" altLang="en-US" b="1" dirty="0" smtClean="0"/>
              <a:t>Florida Building Code–Building Chapter 4</a:t>
            </a:r>
          </a:p>
          <a:p>
            <a:pPr lvl="1"/>
            <a:r>
              <a:rPr lang="en-US" altLang="en-US" u="sng" dirty="0" smtClean="0"/>
              <a:t>454.2.7.2 / R01.7.2 </a:t>
            </a:r>
            <a:r>
              <a:rPr lang="en-US" altLang="en-US" dirty="0" smtClean="0"/>
              <a:t>– Pumps shall be installed in accordance with the manufacturer’s recommendations. (M1307 FBC-R / 301.12 FBC-M)</a:t>
            </a:r>
          </a:p>
          <a:p>
            <a:pPr lvl="1"/>
            <a:r>
              <a:rPr lang="en-US" altLang="en-US" u="sng" dirty="0" smtClean="0"/>
              <a:t>454.2.16 / R01.16 </a:t>
            </a:r>
            <a:r>
              <a:rPr lang="en-US" altLang="en-US" dirty="0" smtClean="0"/>
              <a:t>– Electrical wiring and equipment shall comply with Chapter 27 of the FBC (2008 / 2011 NEC).</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10243" name="Rectangle 3"/>
          <p:cNvSpPr>
            <a:spLocks noGrp="1" noChangeArrowheads="1"/>
          </p:cNvSpPr>
          <p:nvPr>
            <p:ph idx="1"/>
          </p:nvPr>
        </p:nvSpPr>
        <p:spPr/>
        <p:txBody>
          <a:bodyPr>
            <a:normAutofit/>
          </a:bodyPr>
          <a:lstStyle/>
          <a:p>
            <a:r>
              <a:rPr lang="en-US" altLang="en-US" b="1" smtClean="0"/>
              <a:t>Florida Building Code–Building Chapter 4 </a:t>
            </a:r>
            <a:r>
              <a:rPr lang="en-US" altLang="en-US" smtClean="0"/>
              <a:t>(cont’d)</a:t>
            </a:r>
          </a:p>
          <a:p>
            <a:pPr lvl="1"/>
            <a:r>
              <a:rPr lang="en-US" altLang="en-US" u="sng" smtClean="0"/>
              <a:t>454.2.19 / R01.19 – Final Inspection</a:t>
            </a:r>
            <a:r>
              <a:rPr lang="en-US" altLang="en-US" smtClean="0"/>
              <a:t>  -  Final electrical and barrier code inspection shall be completed prior to filling the pool with water. </a:t>
            </a:r>
          </a:p>
          <a:p>
            <a:pPr lvl="2"/>
            <a:r>
              <a:rPr lang="en-US" altLang="en-US" b="1" smtClean="0"/>
              <a:t>Exception</a:t>
            </a:r>
            <a:r>
              <a:rPr lang="en-US" altLang="en-US" smtClean="0"/>
              <a:t>: Vinyl liner and fiberglass pools are required to be filled with water upon installation</a:t>
            </a:r>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10243" name="Rectangle 3"/>
          <p:cNvSpPr>
            <a:spLocks noGrp="1" noChangeArrowheads="1"/>
          </p:cNvSpPr>
          <p:nvPr>
            <p:ph idx="1"/>
          </p:nvPr>
        </p:nvSpPr>
        <p:spPr/>
        <p:txBody>
          <a:bodyPr/>
          <a:lstStyle/>
          <a:p>
            <a:r>
              <a:rPr lang="en-US" altLang="en-US" b="1" dirty="0" smtClean="0"/>
              <a:t>Florida Building Code–Building Chapter 4</a:t>
            </a:r>
          </a:p>
          <a:p>
            <a:pPr lvl="1"/>
            <a:r>
              <a:rPr lang="en-US" altLang="en-US" u="sng" dirty="0" smtClean="0"/>
              <a:t>454.1.4 – Electrical Systems</a:t>
            </a:r>
          </a:p>
          <a:p>
            <a:pPr lvl="2"/>
            <a:r>
              <a:rPr lang="en-US" altLang="en-US" dirty="0" smtClean="0"/>
              <a:t>.1.4.1 – Wiring and equipment must comply with the NEC.</a:t>
            </a:r>
          </a:p>
          <a:p>
            <a:pPr lvl="2"/>
            <a:r>
              <a:rPr lang="en-US" altLang="en-US" dirty="0" smtClean="0"/>
              <a:t>.1.4.2 – Artificial lighting required for all pools to be used at night.</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10243" name="Rectangle 3"/>
          <p:cNvSpPr>
            <a:spLocks noGrp="1" noChangeArrowheads="1"/>
          </p:cNvSpPr>
          <p:nvPr>
            <p:ph idx="1"/>
          </p:nvPr>
        </p:nvSpPr>
        <p:spPr/>
        <p:txBody>
          <a:bodyPr>
            <a:normAutofit fontScale="92500" lnSpcReduction="10000"/>
          </a:bodyPr>
          <a:lstStyle/>
          <a:p>
            <a:r>
              <a:rPr lang="en-US" altLang="en-US" b="1" dirty="0" smtClean="0"/>
              <a:t>Florida Building Code–Building Chapter 4</a:t>
            </a:r>
          </a:p>
          <a:p>
            <a:pPr lvl="1"/>
            <a:r>
              <a:rPr lang="en-US" altLang="en-US" u="sng" dirty="0" smtClean="0"/>
              <a:t>454.1.4 – Electrical Systems</a:t>
            </a:r>
            <a:r>
              <a:rPr lang="en-US" altLang="en-US" dirty="0" smtClean="0"/>
              <a:t> (cont’d)</a:t>
            </a:r>
          </a:p>
          <a:p>
            <a:pPr lvl="2"/>
            <a:r>
              <a:rPr lang="en-US" altLang="en-US" dirty="0" smtClean="0"/>
              <a:t>.4.2.1– Outdoor pools:</a:t>
            </a:r>
          </a:p>
          <a:p>
            <a:pPr lvl="3"/>
            <a:r>
              <a:rPr lang="en-US" altLang="en-US" dirty="0" smtClean="0"/>
              <a:t>3 feet at the pool water surface = 3 </a:t>
            </a:r>
            <a:r>
              <a:rPr lang="en-US" altLang="en-US" dirty="0" err="1" smtClean="0"/>
              <a:t>footcandles</a:t>
            </a:r>
            <a:endParaRPr lang="en-US" altLang="en-US" dirty="0" smtClean="0"/>
          </a:p>
          <a:p>
            <a:pPr lvl="3"/>
            <a:r>
              <a:rPr lang="en-US" altLang="en-US" dirty="0" smtClean="0"/>
              <a:t>Underwater = ½ watt per square foot</a:t>
            </a:r>
          </a:p>
          <a:p>
            <a:pPr lvl="2"/>
            <a:r>
              <a:rPr lang="en-US" altLang="en-US" dirty="0" smtClean="0"/>
              <a:t>.4.2.2 – Indoor pools:</a:t>
            </a:r>
          </a:p>
          <a:p>
            <a:pPr lvl="3"/>
            <a:r>
              <a:rPr lang="en-US" altLang="en-US" dirty="0"/>
              <a:t>3 feet </a:t>
            </a:r>
            <a:r>
              <a:rPr lang="en-US" altLang="en-US" dirty="0" smtClean="0"/>
              <a:t>at the pool </a:t>
            </a:r>
            <a:r>
              <a:rPr lang="en-US" altLang="en-US" dirty="0"/>
              <a:t>water surface </a:t>
            </a:r>
            <a:r>
              <a:rPr lang="en-US" altLang="en-US" dirty="0" smtClean="0"/>
              <a:t>= 10 </a:t>
            </a:r>
            <a:r>
              <a:rPr lang="en-US" altLang="en-US" dirty="0" err="1" smtClean="0"/>
              <a:t>footcandles</a:t>
            </a:r>
            <a:endParaRPr lang="en-US" altLang="en-US" dirty="0" smtClean="0"/>
          </a:p>
          <a:p>
            <a:pPr lvl="3"/>
            <a:r>
              <a:rPr lang="en-US" altLang="en-US" dirty="0" smtClean="0"/>
              <a:t>Underwater = 8/10 watt per square foot</a:t>
            </a:r>
          </a:p>
          <a:p>
            <a:pPr lvl="2"/>
            <a:r>
              <a:rPr lang="en-US" altLang="en-US" dirty="0" smtClean="0"/>
              <a:t>.4.2.3 – Underwater lighting:</a:t>
            </a:r>
          </a:p>
          <a:p>
            <a:pPr lvl="3"/>
            <a:r>
              <a:rPr lang="en-US" altLang="en-US" dirty="0" smtClean="0"/>
              <a:t>15 volts max. / 300 watts max.</a:t>
            </a:r>
          </a:p>
          <a:p>
            <a:pPr lvl="3"/>
            <a:r>
              <a:rPr lang="en-US" altLang="en-US" dirty="0" smtClean="0"/>
              <a:t>Exempt when 15 </a:t>
            </a:r>
            <a:r>
              <a:rPr lang="en-US" altLang="en-US" dirty="0" err="1" smtClean="0"/>
              <a:t>footcandles</a:t>
            </a:r>
            <a:r>
              <a:rPr lang="en-US" altLang="en-US" dirty="0" smtClean="0"/>
              <a:t> is provided overhead.</a:t>
            </a:r>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3315" name="Content Placeholder 2"/>
          <p:cNvSpPr>
            <a:spLocks noGrp="1"/>
          </p:cNvSpPr>
          <p:nvPr>
            <p:ph idx="1"/>
          </p:nvPr>
        </p:nvSpPr>
        <p:spPr/>
        <p:txBody>
          <a:bodyPr>
            <a:normAutofit lnSpcReduction="10000"/>
          </a:bodyPr>
          <a:lstStyle/>
          <a:p>
            <a:r>
              <a:rPr lang="en-US" altLang="en-US" dirty="0" smtClean="0"/>
              <a:t>2011 National Electric Code </a:t>
            </a:r>
            <a:r>
              <a:rPr lang="en-US" altLang="en-US" b="1" dirty="0" smtClean="0"/>
              <a:t>(NEC) Article 680 </a:t>
            </a:r>
            <a:r>
              <a:rPr lang="en-US" altLang="en-US" dirty="0" smtClean="0"/>
              <a:t>- Swimming Pools, Fountains, &amp; Similar Installations:</a:t>
            </a:r>
          </a:p>
          <a:p>
            <a:pPr marL="1028700" lvl="1" indent="-571500">
              <a:buFont typeface="+mj-lt"/>
              <a:buAutoNum type="romanUcPeriod"/>
            </a:pPr>
            <a:r>
              <a:rPr lang="en-US" altLang="en-US" b="1" i="1" dirty="0" smtClean="0"/>
              <a:t>General *</a:t>
            </a:r>
          </a:p>
          <a:p>
            <a:pPr marL="1028700" lvl="1" indent="-571500">
              <a:buFont typeface="+mj-lt"/>
              <a:buAutoNum type="romanUcPeriod"/>
            </a:pPr>
            <a:r>
              <a:rPr lang="en-US" altLang="en-US" b="1" i="1" dirty="0" smtClean="0"/>
              <a:t>Permanently Installed Pools *</a:t>
            </a:r>
          </a:p>
          <a:p>
            <a:pPr marL="1028700" lvl="1" indent="-571500">
              <a:buFont typeface="+mj-lt"/>
              <a:buAutoNum type="romanUcPeriod"/>
            </a:pPr>
            <a:r>
              <a:rPr lang="en-US" altLang="en-US" dirty="0" smtClean="0"/>
              <a:t>Storable Pools</a:t>
            </a:r>
          </a:p>
          <a:p>
            <a:pPr marL="1028700" lvl="1" indent="-571500">
              <a:buFont typeface="+mj-lt"/>
              <a:buAutoNum type="romanUcPeriod"/>
            </a:pPr>
            <a:r>
              <a:rPr lang="en-US" altLang="en-US" dirty="0" smtClean="0"/>
              <a:t>Spas and Hot Tubs</a:t>
            </a:r>
          </a:p>
          <a:p>
            <a:pPr marL="1028700" lvl="1" indent="-571500">
              <a:buFont typeface="+mj-lt"/>
              <a:buAutoNum type="romanUcPeriod"/>
            </a:pPr>
            <a:r>
              <a:rPr lang="en-US" altLang="en-US" dirty="0" smtClean="0"/>
              <a:t>Fountains</a:t>
            </a:r>
          </a:p>
          <a:p>
            <a:pPr marL="1028700" lvl="1" indent="-571500">
              <a:buFont typeface="+mj-lt"/>
              <a:buAutoNum type="romanUcPeriod"/>
            </a:pPr>
            <a:r>
              <a:rPr lang="en-US" altLang="en-US" dirty="0" smtClean="0"/>
              <a:t>Pools and Tubs for Therapeutic Use</a:t>
            </a:r>
          </a:p>
          <a:p>
            <a:pPr marL="1028700" lvl="1" indent="-571500">
              <a:buFont typeface="+mj-lt"/>
              <a:buAutoNum type="romanUcPeriod"/>
            </a:pPr>
            <a:r>
              <a:rPr lang="en-US" altLang="en-US" dirty="0" err="1" smtClean="0"/>
              <a:t>Hydromassage</a:t>
            </a:r>
            <a:r>
              <a:rPr lang="en-US" altLang="en-US" dirty="0" smtClean="0"/>
              <a:t> Bathtubs</a:t>
            </a:r>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15</a:t>
            </a:fld>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 name="Content Placeholder 2"/>
          <p:cNvSpPr>
            <a:spLocks noGrp="1"/>
          </p:cNvSpPr>
          <p:nvPr>
            <p:ph idx="1"/>
          </p:nvPr>
        </p:nvSpPr>
        <p:spPr/>
        <p:txBody>
          <a:bodyPr>
            <a:normAutofit/>
          </a:bodyPr>
          <a:lstStyle/>
          <a:p>
            <a:r>
              <a:rPr lang="en-US" sz="2400" dirty="0" smtClean="0"/>
              <a:t>Section 680.2 - 23 total definitions (be familiar)</a:t>
            </a:r>
          </a:p>
          <a:p>
            <a:r>
              <a:rPr lang="en-US" sz="2400" dirty="0" smtClean="0"/>
              <a:t>Article 100 Definitions also apply</a:t>
            </a:r>
          </a:p>
          <a:p>
            <a:r>
              <a:rPr lang="en-US" sz="2400" b="1" dirty="0" smtClean="0"/>
              <a:t>LOW VOLTAGE CONTACT LIMIT </a:t>
            </a:r>
            <a:r>
              <a:rPr lang="en-US" sz="2400" dirty="0" smtClean="0"/>
              <a:t>-  A voltage not exceeding:</a:t>
            </a:r>
          </a:p>
          <a:p>
            <a:pPr lvl="1"/>
            <a:r>
              <a:rPr lang="en-US" sz="2000" dirty="0" smtClean="0"/>
              <a:t>15 volts (RMS) for sinusoidal AC</a:t>
            </a:r>
          </a:p>
          <a:p>
            <a:pPr lvl="1"/>
            <a:r>
              <a:rPr lang="en-US" sz="2000" dirty="0" smtClean="0"/>
              <a:t>21.2 volts peak for </a:t>
            </a:r>
            <a:r>
              <a:rPr lang="en-US" sz="2000" dirty="0" err="1" smtClean="0"/>
              <a:t>nonsinusoidal</a:t>
            </a:r>
            <a:r>
              <a:rPr lang="en-US" sz="2000" dirty="0" smtClean="0"/>
              <a:t> AC</a:t>
            </a:r>
          </a:p>
          <a:p>
            <a:pPr lvl="1"/>
            <a:r>
              <a:rPr lang="en-US" sz="2000" dirty="0" smtClean="0"/>
              <a:t>30 volts for continuous DC</a:t>
            </a:r>
          </a:p>
          <a:p>
            <a:pPr lvl="1"/>
            <a:r>
              <a:rPr lang="en-US" sz="2000" dirty="0" smtClean="0"/>
              <a:t>12.4 volts peak for DC that is interrupted at a rate of 10 to 200 Hz</a:t>
            </a:r>
          </a:p>
          <a:p>
            <a:r>
              <a:rPr lang="en-US" sz="2400" dirty="0" smtClean="0"/>
              <a:t>Permanent: &gt; 42 in. or all indoor pools</a:t>
            </a:r>
          </a:p>
          <a:p>
            <a:r>
              <a:rPr lang="en-US" sz="2400" dirty="0" smtClean="0"/>
              <a:t>Storable: &lt; 42 in. or all pools nonmetallic, molded polymeric walls or inflatable fabric walls</a:t>
            </a:r>
            <a:endParaRPr lang="en-US" sz="2400" dirty="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4339" name="Rectangle 3"/>
          <p:cNvSpPr>
            <a:spLocks noGrp="1" noChangeArrowheads="1"/>
          </p:cNvSpPr>
          <p:nvPr>
            <p:ph idx="1"/>
          </p:nvPr>
        </p:nvSpPr>
        <p:spPr/>
        <p:txBody>
          <a:bodyPr/>
          <a:lstStyle/>
          <a:p>
            <a:r>
              <a:rPr lang="en-US" altLang="en-US" dirty="0" smtClean="0"/>
              <a:t>680.10 </a:t>
            </a:r>
            <a:r>
              <a:rPr lang="en-US" altLang="en-US" b="1" dirty="0" smtClean="0"/>
              <a:t>Underground Wiring Location</a:t>
            </a:r>
          </a:p>
          <a:p>
            <a:pPr lvl="1"/>
            <a:r>
              <a:rPr lang="en-US" altLang="en-US" dirty="0" smtClean="0"/>
              <a:t>Shall not be permitted under the pool or within the area extending 5 ft. horizontally from the inside wall of the pool.</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4339" name="Rectangle 3"/>
          <p:cNvSpPr>
            <a:spLocks noGrp="1" noChangeArrowheads="1"/>
          </p:cNvSpPr>
          <p:nvPr>
            <p:ph idx="1"/>
          </p:nvPr>
        </p:nvSpPr>
        <p:spPr/>
        <p:txBody>
          <a:bodyPr>
            <a:normAutofit fontScale="85000" lnSpcReduction="20000"/>
          </a:bodyPr>
          <a:lstStyle/>
          <a:p>
            <a:r>
              <a:rPr lang="en-US" altLang="en-US" dirty="0" smtClean="0"/>
              <a:t>680.12 </a:t>
            </a:r>
            <a:r>
              <a:rPr lang="en-US" altLang="en-US" b="1" dirty="0" smtClean="0"/>
              <a:t>Maintenance Disconnecting Means</a:t>
            </a:r>
          </a:p>
          <a:p>
            <a:pPr lvl="1"/>
            <a:r>
              <a:rPr lang="en-US" altLang="en-US" dirty="0" smtClean="0"/>
              <a:t>One or more means to simultaneously disconnect all ungrounded conductors shall be provided for all utilization equipment other than lighting. Each means shall be readily accessible and within sight from its equipment and shall be located at least 5 ft. horizontally from the inside walls of a pool, spa, or hot tub unless separated from the open water by a permanently installed barrier that provides a 5 ft. reach path or greater. This horizontal distance is to be measured from the water’s edge along the shortest path required to reach the disconnect.</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18</a:t>
            </a:fld>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5363" name="Rectangle 3"/>
          <p:cNvSpPr>
            <a:spLocks noGrp="1" noChangeArrowheads="1"/>
          </p:cNvSpPr>
          <p:nvPr>
            <p:ph idx="1"/>
          </p:nvPr>
        </p:nvSpPr>
        <p:spPr/>
        <p:txBody>
          <a:bodyPr>
            <a:normAutofit lnSpcReduction="10000"/>
          </a:bodyPr>
          <a:lstStyle/>
          <a:p>
            <a:r>
              <a:rPr lang="en-US" altLang="en-US" b="1" dirty="0" smtClean="0"/>
              <a:t>II. Permanently Installed Pools</a:t>
            </a:r>
          </a:p>
          <a:p>
            <a:pPr lvl="1"/>
            <a:r>
              <a:rPr lang="en-US" altLang="en-US" dirty="0" smtClean="0"/>
              <a:t>680.21 – Motors</a:t>
            </a:r>
          </a:p>
          <a:p>
            <a:pPr lvl="1"/>
            <a:r>
              <a:rPr lang="en-US" altLang="en-US" b="1" dirty="0" smtClean="0"/>
              <a:t>680.22 – Lighting, Receptacles, &amp; Equipment *</a:t>
            </a:r>
          </a:p>
          <a:p>
            <a:pPr lvl="1"/>
            <a:r>
              <a:rPr lang="en-US" altLang="en-US" b="1" dirty="0" smtClean="0"/>
              <a:t>680.23 – Underwater Lighting *</a:t>
            </a:r>
          </a:p>
          <a:p>
            <a:pPr lvl="1"/>
            <a:r>
              <a:rPr lang="en-US" altLang="en-US" b="1" dirty="0" smtClean="0"/>
              <a:t>680.24 – Junction Boxes &amp; Electrical Enclosures *</a:t>
            </a:r>
          </a:p>
          <a:p>
            <a:pPr lvl="1"/>
            <a:r>
              <a:rPr lang="en-US" altLang="en-US" dirty="0" smtClean="0"/>
              <a:t>680.25 – Feeders</a:t>
            </a:r>
          </a:p>
          <a:p>
            <a:pPr lvl="1"/>
            <a:r>
              <a:rPr lang="en-US" altLang="en-US" b="1" dirty="0" smtClean="0"/>
              <a:t>680.26 – Equipotential Bonding *</a:t>
            </a:r>
          </a:p>
          <a:p>
            <a:pPr lvl="1"/>
            <a:r>
              <a:rPr lang="en-US" altLang="en-US" dirty="0" smtClean="0"/>
              <a:t>680.27 – Specialized Pool Equipment</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19</a:t>
            </a:fld>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t>Course Outline</a:t>
            </a:r>
          </a:p>
        </p:txBody>
      </p:sp>
      <p:sp>
        <p:nvSpPr>
          <p:cNvPr id="3075" name="Rectangle 3"/>
          <p:cNvSpPr>
            <a:spLocks noGrp="1" noChangeArrowheads="1"/>
          </p:cNvSpPr>
          <p:nvPr>
            <p:ph idx="1"/>
          </p:nvPr>
        </p:nvSpPr>
        <p:spPr/>
        <p:txBody>
          <a:bodyPr>
            <a:normAutofit fontScale="92500"/>
          </a:bodyPr>
          <a:lstStyle/>
          <a:p>
            <a:r>
              <a:rPr lang="en-US" altLang="en-US" dirty="0" smtClean="0"/>
              <a:t>Current issues/status of code amendments </a:t>
            </a:r>
          </a:p>
          <a:p>
            <a:r>
              <a:rPr lang="en-US" altLang="en-US" dirty="0" smtClean="0"/>
              <a:t>Summary of relevant FBC and NEC codes and standards (UL)</a:t>
            </a:r>
          </a:p>
          <a:p>
            <a:r>
              <a:rPr lang="en-US" altLang="en-US" dirty="0" smtClean="0"/>
              <a:t>Overview of proper ground and luminaire bonding, GFCIs, stray voltage</a:t>
            </a:r>
          </a:p>
          <a:p>
            <a:r>
              <a:rPr lang="en-US" altLang="en-US" dirty="0" smtClean="0"/>
              <a:t>Review of proper maintenance/servicing, repair and retrofitting</a:t>
            </a:r>
          </a:p>
        </p:txBody>
      </p:sp>
      <p:sp>
        <p:nvSpPr>
          <p:cNvPr id="10" name="Slide Number Placeholder 9"/>
          <p:cNvSpPr>
            <a:spLocks noGrp="1"/>
          </p:cNvSpPr>
          <p:nvPr>
            <p:ph type="sldNum" sz="quarter" idx="10"/>
          </p:nvPr>
        </p:nvSpPr>
        <p:spPr/>
        <p:txBody>
          <a:bodyPr/>
          <a:lstStyle/>
          <a:p>
            <a:fld id="{5DE59E0D-D24E-4103-975F-144957FF6750}" type="slidenum">
              <a:rPr lang="en-US" altLang="en-US" smtClean="0"/>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6387" name="Rectangle 3"/>
          <p:cNvSpPr>
            <a:spLocks noGrp="1" noChangeArrowheads="1"/>
          </p:cNvSpPr>
          <p:nvPr>
            <p:ph idx="1"/>
          </p:nvPr>
        </p:nvSpPr>
        <p:spPr/>
        <p:txBody>
          <a:bodyPr/>
          <a:lstStyle/>
          <a:p>
            <a:r>
              <a:rPr lang="en-US" altLang="en-US" dirty="0" smtClean="0"/>
              <a:t>680.21 </a:t>
            </a:r>
            <a:r>
              <a:rPr lang="en-US" altLang="en-US" b="1" dirty="0" smtClean="0"/>
              <a:t>Motors</a:t>
            </a:r>
            <a:r>
              <a:rPr lang="en-US" altLang="en-US" dirty="0" smtClean="0"/>
              <a:t>	</a:t>
            </a:r>
          </a:p>
          <a:p>
            <a:pPr lvl="1"/>
            <a:r>
              <a:rPr lang="en-US" altLang="en-US" dirty="0" smtClean="0"/>
              <a:t>(A)(1) – Any wiring method employed shall contain an insulated copper equipment grounding conductor.</a:t>
            </a:r>
          </a:p>
          <a:p>
            <a:pPr lvl="1"/>
            <a:r>
              <a:rPr lang="en-US" altLang="en-US" dirty="0" smtClean="0"/>
              <a:t>(A)(4) – Cable assemblies are permitted where located in the interior of a one-family dwelling.</a:t>
            </a:r>
          </a:p>
          <a:p>
            <a:pPr lvl="1"/>
            <a:r>
              <a:rPr lang="en-US" altLang="en-US" dirty="0" smtClean="0"/>
              <a:t>(A)(5) – Flexible cords shall not exceed 3 ft. for cord-and-plug connected pool motors.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20</a:t>
            </a:fld>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7411" name="Rectangle 3"/>
          <p:cNvSpPr>
            <a:spLocks noGrp="1" noChangeArrowheads="1"/>
          </p:cNvSpPr>
          <p:nvPr>
            <p:ph idx="1"/>
          </p:nvPr>
        </p:nvSpPr>
        <p:spPr/>
        <p:txBody>
          <a:bodyPr/>
          <a:lstStyle/>
          <a:p>
            <a:r>
              <a:rPr lang="en-US" altLang="en-US" dirty="0" smtClean="0"/>
              <a:t>680.21(C) </a:t>
            </a:r>
            <a:r>
              <a:rPr lang="en-US" altLang="en-US" b="1" dirty="0" smtClean="0"/>
              <a:t>GFCI Protection</a:t>
            </a:r>
          </a:p>
          <a:p>
            <a:pPr lvl="1">
              <a:spcAft>
                <a:spcPts val="1200"/>
              </a:spcAft>
            </a:pPr>
            <a:r>
              <a:rPr lang="en-US" altLang="en-US" dirty="0" smtClean="0"/>
              <a:t>Outlets supplying pool pump motors connected to single-phase, 120 volt through 240 volt branch circuits rated 15 or 20 amperes, 125 volt or 240 volt, single phase, whether by receptacle or by direct connection, shall be provided with GFCI protection for personnel.</a:t>
            </a:r>
          </a:p>
          <a:p>
            <a:pPr marL="0" indent="0" algn="ctr">
              <a:buNone/>
            </a:pPr>
            <a:r>
              <a:rPr lang="en-US" altLang="en-US" dirty="0" smtClean="0"/>
              <a:t>***ANSI / UL 1081 – 52.5(4)&amp;(7)***</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21</a:t>
            </a:fld>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18435" name="Rectangle 3"/>
          <p:cNvSpPr>
            <a:spLocks noGrp="1" noChangeArrowheads="1"/>
          </p:cNvSpPr>
          <p:nvPr>
            <p:ph idx="1"/>
          </p:nvPr>
        </p:nvSpPr>
        <p:spPr/>
        <p:txBody>
          <a:bodyPr>
            <a:normAutofit lnSpcReduction="10000"/>
          </a:bodyPr>
          <a:lstStyle/>
          <a:p>
            <a:r>
              <a:rPr lang="en-US" altLang="en-US" dirty="0" smtClean="0"/>
              <a:t>680.22 </a:t>
            </a:r>
            <a:r>
              <a:rPr lang="en-US" altLang="en-US" b="1" dirty="0" smtClean="0"/>
              <a:t>Lighting, Receptacles, and Equipment </a:t>
            </a:r>
          </a:p>
          <a:p>
            <a:pPr marL="914400" lvl="1" indent="-514350">
              <a:buFont typeface="+mj-lt"/>
              <a:buAutoNum type="alphaUcPeriod"/>
            </a:pPr>
            <a:r>
              <a:rPr lang="en-US" altLang="en-US" dirty="0" smtClean="0"/>
              <a:t>Receptacles:</a:t>
            </a:r>
          </a:p>
          <a:p>
            <a:pPr marL="1371600" lvl="2" indent="-514350">
              <a:buSzPct val="100000"/>
              <a:buFont typeface="+mj-lt"/>
              <a:buAutoNum type="arabicPeriod"/>
            </a:pPr>
            <a:r>
              <a:rPr lang="en-US" altLang="en-US" dirty="0" smtClean="0"/>
              <a:t>Directly related to circulation or sanitation systems shall be 10-feet from inside walls of pool or not less than  6-feet where:</a:t>
            </a:r>
          </a:p>
          <a:p>
            <a:pPr marL="1771650" lvl="3" indent="-457200">
              <a:buSzPct val="90000"/>
              <a:buFont typeface="+mj-lt"/>
              <a:buAutoNum type="arabicPeriod"/>
            </a:pPr>
            <a:r>
              <a:rPr lang="en-US" altLang="en-US" dirty="0" smtClean="0"/>
              <a:t>Consists of a single receptacle</a:t>
            </a:r>
          </a:p>
          <a:p>
            <a:pPr marL="1771650" lvl="3" indent="-457200">
              <a:buSzPct val="80000"/>
              <a:buFont typeface="+mj-lt"/>
              <a:buAutoNum type="arabicPeriod"/>
            </a:pPr>
            <a:r>
              <a:rPr lang="en-US" altLang="en-US" dirty="0" smtClean="0"/>
              <a:t>Employ a locking configuration</a:t>
            </a:r>
          </a:p>
          <a:p>
            <a:pPr marL="1771650" lvl="3" indent="-457200">
              <a:buSzPct val="80000"/>
              <a:buFont typeface="+mj-lt"/>
              <a:buAutoNum type="arabicPeriod"/>
            </a:pPr>
            <a:r>
              <a:rPr lang="en-US" altLang="en-US" dirty="0" smtClean="0"/>
              <a:t>Are of the grounding type</a:t>
            </a:r>
          </a:p>
          <a:p>
            <a:pPr marL="1771650" lvl="3" indent="-457200">
              <a:buSzPct val="80000"/>
              <a:buFont typeface="+mj-lt"/>
              <a:buAutoNum type="arabicPeriod"/>
            </a:pPr>
            <a:r>
              <a:rPr lang="en-US" altLang="en-US" dirty="0" smtClean="0"/>
              <a:t>Have GFCI protection</a:t>
            </a:r>
          </a:p>
          <a:p>
            <a:pPr marL="1314450" lvl="2" indent="-457200">
              <a:buSzPct val="80000"/>
              <a:buFont typeface="+mj-lt"/>
              <a:buAutoNum type="arabicPeriod"/>
            </a:pPr>
            <a:r>
              <a:rPr lang="en-US" altLang="en-US" dirty="0" smtClean="0"/>
              <a:t>Other receptacles shall be not less than 6-feet from the inside walls of the pool.</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22</a:t>
            </a:fld>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Relevant Standards:</a:t>
            </a:r>
            <a:br>
              <a:rPr lang="en-US" altLang="en-US" smtClean="0"/>
            </a:br>
            <a:r>
              <a:rPr lang="en-US" altLang="en-US" smtClean="0"/>
              <a:t>NEC – Article 680</a:t>
            </a:r>
            <a:endParaRPr lang="en-US" altLang="en-US" dirty="0" smtClean="0"/>
          </a:p>
        </p:txBody>
      </p:sp>
      <p:sp>
        <p:nvSpPr>
          <p:cNvPr id="22531" name="Rectangle 3"/>
          <p:cNvSpPr>
            <a:spLocks noGrp="1" noChangeArrowheads="1"/>
          </p:cNvSpPr>
          <p:nvPr>
            <p:ph idx="1"/>
          </p:nvPr>
        </p:nvSpPr>
        <p:spPr/>
        <p:txBody>
          <a:bodyPr>
            <a:normAutofit fontScale="92500"/>
          </a:bodyPr>
          <a:lstStyle/>
          <a:p>
            <a:r>
              <a:rPr lang="en-US" altLang="en-US" dirty="0" smtClean="0"/>
              <a:t>680.22 </a:t>
            </a:r>
            <a:r>
              <a:rPr lang="en-US" altLang="en-US" b="1" dirty="0" smtClean="0"/>
              <a:t>Lighting, Receptacles, and Equipment </a:t>
            </a:r>
            <a:r>
              <a:rPr lang="en-US" altLang="en-US" dirty="0" smtClean="0"/>
              <a:t>(cont’d)</a:t>
            </a:r>
          </a:p>
          <a:p>
            <a:pPr marL="914400" lvl="1" indent="-514350">
              <a:buFont typeface="+mj-lt"/>
              <a:buAutoNum type="alphaUcPeriod"/>
            </a:pPr>
            <a:r>
              <a:rPr lang="en-US" altLang="en-US" dirty="0" smtClean="0"/>
              <a:t>Receptacles:</a:t>
            </a:r>
          </a:p>
          <a:p>
            <a:pPr marL="1371600" lvl="2" indent="-514350">
              <a:buSzPct val="100000"/>
              <a:buFont typeface="+mj-lt"/>
              <a:buAutoNum type="arabicPeriod" startAt="3"/>
            </a:pPr>
            <a:r>
              <a:rPr lang="en-US" altLang="en-US" dirty="0" smtClean="0"/>
              <a:t>Dwelling Units - No fewer than (1) 125-volt, 15- or 20-ampere receptacle shall be located not less than 6-feet from, and not more than 20-feet from, the inside wall of the pool and not greater than 6-feet, 6-inches above the floor / deck / grade level.</a:t>
            </a:r>
          </a:p>
          <a:p>
            <a:pPr marL="1371600" lvl="2" indent="-514350">
              <a:buSzPct val="100000"/>
              <a:buFont typeface="+mj-lt"/>
              <a:buAutoNum type="arabicPeriod" startAt="3"/>
            </a:pPr>
            <a:r>
              <a:rPr lang="en-US" altLang="en-US" dirty="0" smtClean="0"/>
              <a:t>All 15- and 20-ampere, 125-volt receptacles located within 20-feet of the inside wall of the pool shall be GFCI protected.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23</a:t>
            </a:fld>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Relevant Standards:</a:t>
            </a:r>
            <a:br>
              <a:rPr lang="en-US" altLang="en-US" smtClean="0"/>
            </a:br>
            <a:r>
              <a:rPr lang="en-US" altLang="en-US" smtClean="0"/>
              <a:t>NEC – Article 680</a:t>
            </a:r>
            <a:endParaRPr lang="en-US" altLang="en-US" dirty="0" smtClean="0"/>
          </a:p>
        </p:txBody>
      </p:sp>
      <p:sp>
        <p:nvSpPr>
          <p:cNvPr id="20483" name="Rectangle 3"/>
          <p:cNvSpPr>
            <a:spLocks noGrp="1" noChangeArrowheads="1"/>
          </p:cNvSpPr>
          <p:nvPr>
            <p:ph type="body" idx="1"/>
          </p:nvPr>
        </p:nvSpPr>
        <p:spPr/>
        <p:txBody>
          <a:bodyPr>
            <a:normAutofit fontScale="92500" lnSpcReduction="20000"/>
          </a:bodyPr>
          <a:lstStyle/>
          <a:p>
            <a:r>
              <a:rPr lang="en-US" altLang="en-US" dirty="0" smtClean="0"/>
              <a:t>680.22 </a:t>
            </a:r>
            <a:r>
              <a:rPr lang="en-US" altLang="en-US" b="1" dirty="0" smtClean="0"/>
              <a:t>Lighting, Receptacles, and Equipment </a:t>
            </a:r>
            <a:r>
              <a:rPr lang="en-US" altLang="en-US" dirty="0" smtClean="0"/>
              <a:t>(cont’d)</a:t>
            </a:r>
          </a:p>
          <a:p>
            <a:pPr marL="971550" lvl="1" indent="-514350">
              <a:buFont typeface="+mj-lt"/>
              <a:buAutoNum type="alphaUcPeriod" startAt="2"/>
            </a:pPr>
            <a:r>
              <a:rPr lang="en-US" altLang="en-US" dirty="0" smtClean="0"/>
              <a:t>Luminaires, Lighting Outlets, &amp; Ceiling-Suspended (Paddle) Fans:</a:t>
            </a:r>
          </a:p>
          <a:p>
            <a:pPr marL="1371600" lvl="2" indent="-457200">
              <a:buSzPct val="100000"/>
              <a:buFont typeface="+mj-lt"/>
              <a:buAutoNum type="arabicParenR"/>
              <a:tabLst>
                <a:tab pos="3425825" algn="l"/>
              </a:tabLst>
            </a:pPr>
            <a:r>
              <a:rPr lang="en-US" altLang="en-US" dirty="0" smtClean="0"/>
              <a:t>New Outdoor:	12-foot minimum height above 	water level, extending 5-feet 	horizontally from inside walls of 	pool</a:t>
            </a:r>
          </a:p>
          <a:p>
            <a:pPr marL="1371600" lvl="2" indent="-457200">
              <a:buSzPct val="100000"/>
              <a:buFont typeface="+mj-lt"/>
              <a:buAutoNum type="arabicParenR"/>
              <a:tabLst>
                <a:tab pos="3425825" algn="l"/>
              </a:tabLst>
            </a:pPr>
            <a:r>
              <a:rPr lang="en-US" altLang="en-US" dirty="0" smtClean="0"/>
              <a:t>Indoor:	Same as (1) OR can be reduced 	to 7 ft. 6 in. when GFCI 	protected</a:t>
            </a:r>
          </a:p>
          <a:p>
            <a:pPr marL="1371600" lvl="2" indent="-457200">
              <a:buSzPct val="100000"/>
              <a:buFont typeface="+mj-lt"/>
              <a:buAutoNum type="arabicParenR"/>
              <a:tabLst>
                <a:tab pos="3425825" algn="l"/>
              </a:tabLst>
            </a:pPr>
            <a:r>
              <a:rPr lang="en-US" altLang="en-US" dirty="0" smtClean="0"/>
              <a:t>Existing:	5-foot minimum height above 	water level, extending 5-feet 	horizontally from inside walls of 	pool, GFCI protected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24</a:t>
            </a:fld>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23555" name="Rectangle 3"/>
          <p:cNvSpPr>
            <a:spLocks noGrp="1" noChangeArrowheads="1"/>
          </p:cNvSpPr>
          <p:nvPr>
            <p:ph idx="1"/>
          </p:nvPr>
        </p:nvSpPr>
        <p:spPr/>
        <p:txBody>
          <a:bodyPr/>
          <a:lstStyle/>
          <a:p>
            <a:r>
              <a:rPr lang="en-US" altLang="en-US" dirty="0" smtClean="0"/>
              <a:t>680.22 </a:t>
            </a:r>
            <a:r>
              <a:rPr lang="en-US" altLang="en-US" b="1" dirty="0" smtClean="0"/>
              <a:t>Lighting, Receptacles, and Equipment </a:t>
            </a:r>
            <a:r>
              <a:rPr lang="en-US" altLang="en-US" dirty="0" smtClean="0"/>
              <a:t>(cont’d)</a:t>
            </a:r>
          </a:p>
          <a:p>
            <a:pPr marL="971550" lvl="1" indent="-514350">
              <a:buFont typeface="+mj-lt"/>
              <a:buAutoNum type="alphaUcPeriod" startAt="3"/>
            </a:pPr>
            <a:r>
              <a:rPr lang="en-US" altLang="en-US" dirty="0" smtClean="0"/>
              <a:t>Switching Devices: </a:t>
            </a:r>
          </a:p>
          <a:p>
            <a:pPr lvl="2"/>
            <a:r>
              <a:rPr lang="en-US" altLang="en-US" dirty="0" smtClean="0"/>
              <a:t>shall be located not less than 5-feet horizontally from the inside walls of the pool</a:t>
            </a:r>
          </a:p>
          <a:p>
            <a:pPr marL="971550" lvl="1" indent="-514350">
              <a:buFont typeface="+mj-lt"/>
              <a:buAutoNum type="alphaUcPeriod" startAt="4"/>
            </a:pPr>
            <a:r>
              <a:rPr lang="en-US" altLang="en-US" dirty="0" smtClean="0"/>
              <a:t>Other Outlets: </a:t>
            </a:r>
          </a:p>
          <a:p>
            <a:pPr lvl="2"/>
            <a:r>
              <a:rPr lang="en-US" altLang="en-US" dirty="0" smtClean="0"/>
              <a:t>shall be located not less than 10-feet from the inside walls of the pool  </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25</a:t>
            </a:fld>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5843" name="Rectangle 3"/>
          <p:cNvSpPr>
            <a:spLocks noGrp="1" noChangeArrowheads="1"/>
          </p:cNvSpPr>
          <p:nvPr>
            <p:ph idx="1"/>
          </p:nvPr>
        </p:nvSpPr>
        <p:spPr/>
        <p:txBody>
          <a:bodyPr/>
          <a:lstStyle/>
          <a:p>
            <a:r>
              <a:rPr lang="en-US" altLang="en-US" dirty="0" smtClean="0"/>
              <a:t>680.23 – </a:t>
            </a:r>
            <a:r>
              <a:rPr lang="en-US" altLang="en-US" b="1" dirty="0" smtClean="0"/>
              <a:t>Underwater Luminaires</a:t>
            </a:r>
          </a:p>
          <a:p>
            <a:pPr marL="971550" lvl="1" indent="-514350">
              <a:buFont typeface="+mj-lt"/>
              <a:buAutoNum type="alphaUcPeriod"/>
            </a:pPr>
            <a:r>
              <a:rPr lang="en-US" altLang="en-US" dirty="0" smtClean="0"/>
              <a:t>General ( Installation Instructions / Listing Req. / UL 676 )</a:t>
            </a:r>
          </a:p>
          <a:p>
            <a:pPr marL="971550" lvl="1" indent="-514350">
              <a:buFont typeface="+mj-lt"/>
              <a:buAutoNum type="alphaUcPeriod"/>
            </a:pPr>
            <a:r>
              <a:rPr lang="en-US" altLang="en-US" dirty="0" smtClean="0"/>
              <a:t>Wet-Niche Luminaires (completely surrounded by water)</a:t>
            </a:r>
          </a:p>
          <a:p>
            <a:pPr marL="971550" lvl="1" indent="-514350">
              <a:buFont typeface="+mj-lt"/>
              <a:buAutoNum type="alphaUcPeriod"/>
            </a:pPr>
            <a:r>
              <a:rPr lang="en-US" altLang="en-US" dirty="0" smtClean="0"/>
              <a:t>Dry-Niche Luminaires (sealed against entry of water)</a:t>
            </a:r>
          </a:p>
          <a:p>
            <a:pPr marL="971550" lvl="1" indent="-514350">
              <a:buFont typeface="+mj-lt"/>
              <a:buAutoNum type="alphaUcPeriod"/>
            </a:pPr>
            <a:r>
              <a:rPr lang="en-US" altLang="en-US" dirty="0" smtClean="0"/>
              <a:t>No-Niche Luminaires (without a niche)</a:t>
            </a:r>
          </a:p>
          <a:p>
            <a:pPr marL="971550" lvl="1" indent="-514350">
              <a:buFont typeface="+mj-lt"/>
              <a:buAutoNum type="alphaUcPeriod"/>
            </a:pPr>
            <a:r>
              <a:rPr lang="en-US" altLang="en-US" dirty="0" smtClean="0"/>
              <a:t>Through-Wall Lighting Assembly</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26</a:t>
            </a:fld>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Wet-Niche Luminaire</a:t>
            </a:r>
          </a:p>
        </p:txBody>
      </p:sp>
      <p:pic>
        <p:nvPicPr>
          <p:cNvPr id="8" name="Content Placeholder 7"/>
          <p:cNvPicPr>
            <a:picLocks noGrp="1" noChangeAspect="1"/>
          </p:cNvPicPr>
          <p:nvPr>
            <p:ph idx="1"/>
          </p:nvPr>
        </p:nvPicPr>
        <p:blipFill>
          <a:blip r:embed="rId2"/>
          <a:stretch>
            <a:fillRect/>
          </a:stretch>
        </p:blipFill>
        <p:spPr>
          <a:xfrm>
            <a:off x="1008012" y="1265237"/>
            <a:ext cx="7127976" cy="5334000"/>
          </a:xfrm>
          <a:prstGeom prst="rect">
            <a:avLst/>
          </a:prstGeom>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27</a:t>
            </a:fld>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Dry-Niche Luminaire</a:t>
            </a:r>
          </a:p>
        </p:txBody>
      </p:sp>
      <p:pic>
        <p:nvPicPr>
          <p:cNvPr id="4" name="Content Placeholder 3"/>
          <p:cNvPicPr>
            <a:picLocks noGrp="1" noChangeAspect="1"/>
          </p:cNvPicPr>
          <p:nvPr>
            <p:ph idx="1"/>
          </p:nvPr>
        </p:nvPicPr>
        <p:blipFill>
          <a:blip r:embed="rId2"/>
          <a:stretch>
            <a:fillRect/>
          </a:stretch>
        </p:blipFill>
        <p:spPr>
          <a:xfrm>
            <a:off x="1853260" y="1219200"/>
            <a:ext cx="5437480" cy="5487756"/>
          </a:xfrm>
          <a:prstGeom prst="rect">
            <a:avLst/>
          </a:prstGeom>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28</a:t>
            </a:fld>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No-Niche Luminaire</a:t>
            </a:r>
          </a:p>
        </p:txBody>
      </p:sp>
      <p:pic>
        <p:nvPicPr>
          <p:cNvPr id="6" name="Content Placeholder 5"/>
          <p:cNvPicPr>
            <a:picLocks noGrp="1" noChangeAspect="1"/>
          </p:cNvPicPr>
          <p:nvPr>
            <p:ph idx="1"/>
          </p:nvPr>
        </p:nvPicPr>
        <p:blipFill>
          <a:blip r:embed="rId2"/>
          <a:stretch>
            <a:fillRect/>
          </a:stretch>
        </p:blipFill>
        <p:spPr>
          <a:xfrm>
            <a:off x="1676400" y="1752600"/>
            <a:ext cx="5791200" cy="3675186"/>
          </a:xfrm>
          <a:prstGeom prst="rect">
            <a:avLst/>
          </a:prstGeom>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29</a:t>
            </a:fld>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Current issues/</a:t>
            </a:r>
            <a:br>
              <a:rPr lang="en-US" altLang="en-US" smtClean="0"/>
            </a:br>
            <a:r>
              <a:rPr lang="en-US" altLang="en-US" smtClean="0"/>
              <a:t>status of code amendments </a:t>
            </a:r>
            <a:endParaRPr lang="en-US" altLang="en-US" dirty="0" smtClean="0"/>
          </a:p>
        </p:txBody>
      </p:sp>
      <p:sp>
        <p:nvSpPr>
          <p:cNvPr id="3" name="Content Placeholder 2"/>
          <p:cNvSpPr>
            <a:spLocks noGrp="1"/>
          </p:cNvSpPr>
          <p:nvPr>
            <p:ph idx="1"/>
          </p:nvPr>
        </p:nvSpPr>
        <p:spPr/>
        <p:txBody>
          <a:bodyPr>
            <a:normAutofit fontScale="85000" lnSpcReduction="10000"/>
          </a:bodyPr>
          <a:lstStyle/>
          <a:p>
            <a:r>
              <a:rPr lang="en-US" dirty="0" smtClean="0"/>
              <a:t>Electrical systems are not generally well understood</a:t>
            </a:r>
          </a:p>
          <a:p>
            <a:r>
              <a:rPr lang="en-US" dirty="0" smtClean="0"/>
              <a:t>Code compliance (inspections) relies on visual inspection—lack consistency </a:t>
            </a:r>
          </a:p>
          <a:p>
            <a:r>
              <a:rPr lang="en-US" dirty="0" smtClean="0"/>
              <a:t>Poor and/or incorrect installation or maintenance</a:t>
            </a:r>
          </a:p>
          <a:p>
            <a:r>
              <a:rPr lang="en-US" dirty="0" smtClean="0"/>
              <a:t>Environments are conducive to corrosion and damage</a:t>
            </a:r>
          </a:p>
          <a:p>
            <a:r>
              <a:rPr lang="en-US" dirty="0" smtClean="0"/>
              <a:t>issues don’t stop with owner acceptance of the initial installation of the product or the end of the maintenance or service call</a:t>
            </a:r>
          </a:p>
          <a:p>
            <a:endParaRPr lang="en-US" dirty="0" smtClean="0"/>
          </a:p>
          <a:p>
            <a:endParaRPr lang="en-US" dirty="0" smtClean="0"/>
          </a:p>
          <a:p>
            <a:endParaRPr lang="en-US" dirty="0" smtClean="0"/>
          </a:p>
          <a:p>
            <a:endParaRPr lang="en-US" dirty="0"/>
          </a:p>
        </p:txBody>
      </p:sp>
      <p:sp>
        <p:nvSpPr>
          <p:cNvPr id="9" name="Slide Number Placeholder 8"/>
          <p:cNvSpPr>
            <a:spLocks noGrp="1"/>
          </p:cNvSpPr>
          <p:nvPr>
            <p:ph type="sldNum" sz="quarter" idx="10"/>
          </p:nvPr>
        </p:nvSpPr>
        <p:spPr/>
        <p:txBody>
          <a:bodyPr/>
          <a:lstStyle/>
          <a:p>
            <a:fld id="{5DE59E0D-D24E-4103-975F-144957FF6750}" type="slidenum">
              <a:rPr lang="en-US" altLang="en-US" smtClean="0"/>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Through-Wall Lighting Assembly</a:t>
            </a:r>
          </a:p>
        </p:txBody>
      </p:sp>
      <p:pic>
        <p:nvPicPr>
          <p:cNvPr id="6" name="Content Placeholder 5"/>
          <p:cNvPicPr>
            <a:picLocks noGrp="1" noChangeAspect="1"/>
          </p:cNvPicPr>
          <p:nvPr>
            <p:ph idx="1"/>
          </p:nvPr>
        </p:nvPicPr>
        <p:blipFill>
          <a:blip r:embed="rId2"/>
          <a:stretch>
            <a:fillRect/>
          </a:stretch>
        </p:blipFill>
        <p:spPr>
          <a:xfrm>
            <a:off x="1143000" y="1619957"/>
            <a:ext cx="6858000" cy="4684886"/>
          </a:xfrm>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Relevant Standards:</a:t>
            </a:r>
            <a:br>
              <a:rPr lang="en-US" altLang="en-US" smtClean="0"/>
            </a:br>
            <a:r>
              <a:rPr lang="en-US" altLang="en-US" smtClean="0"/>
              <a:t>NEC – Article 680</a:t>
            </a:r>
            <a:endParaRPr lang="en-US" altLang="en-US" dirty="0" smtClean="0"/>
          </a:p>
        </p:txBody>
      </p:sp>
      <p:sp>
        <p:nvSpPr>
          <p:cNvPr id="29699" name="Rectangle 3"/>
          <p:cNvSpPr>
            <a:spLocks noGrp="1" noChangeArrowheads="1"/>
          </p:cNvSpPr>
          <p:nvPr>
            <p:ph idx="1"/>
          </p:nvPr>
        </p:nvSpPr>
        <p:spPr/>
        <p:txBody>
          <a:bodyPr/>
          <a:lstStyle/>
          <a:p>
            <a:r>
              <a:rPr lang="en-US" altLang="en-US" dirty="0" smtClean="0"/>
              <a:t>680.23(B)(2)(b) </a:t>
            </a:r>
            <a:r>
              <a:rPr lang="en-US" altLang="en-US" b="1" dirty="0" smtClean="0"/>
              <a:t>Wiring Extending Directly to the Forming Shell</a:t>
            </a:r>
          </a:p>
          <a:p>
            <a:pPr lvl="1"/>
            <a:r>
              <a:rPr lang="en-US" altLang="en-US" dirty="0" smtClean="0"/>
              <a:t>#8 AWG insulated solid or stranded copper bonding jumper.</a:t>
            </a:r>
          </a:p>
          <a:p>
            <a:pPr lvl="1"/>
            <a:r>
              <a:rPr lang="en-US" altLang="en-US" dirty="0" smtClean="0"/>
              <a:t>The termination at the forming shell shall be covered with a listed potting compound.</a:t>
            </a:r>
          </a:p>
          <a:p>
            <a:pPr lvl="2"/>
            <a:r>
              <a:rPr lang="en-US" altLang="en-US" dirty="0" smtClean="0"/>
              <a:t>UL 676A / WCRY</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31</a:t>
            </a:fld>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5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9238"/>
            <a:ext cx="4572000" cy="279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59238"/>
            <a:ext cx="4572000" cy="279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32</a:t>
            </a:fld>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29699" name="Rectangle 3"/>
          <p:cNvSpPr>
            <a:spLocks noGrp="1" noChangeArrowheads="1"/>
          </p:cNvSpPr>
          <p:nvPr>
            <p:ph idx="1"/>
          </p:nvPr>
        </p:nvSpPr>
        <p:spPr/>
        <p:txBody>
          <a:bodyPr>
            <a:normAutofit fontScale="92500"/>
          </a:bodyPr>
          <a:lstStyle/>
          <a:p>
            <a:r>
              <a:rPr lang="en-US" altLang="en-US" dirty="0" smtClean="0"/>
              <a:t>680.23(B)(6) </a:t>
            </a:r>
            <a:r>
              <a:rPr lang="en-US" altLang="en-US" b="1" dirty="0" smtClean="0"/>
              <a:t>Servicing</a:t>
            </a:r>
          </a:p>
          <a:p>
            <a:pPr lvl="1"/>
            <a:r>
              <a:rPr lang="en-US" altLang="en-US" dirty="0" smtClean="0"/>
              <a:t>All wet-niche luminaires shall be removable from the water for inspection, </a:t>
            </a:r>
            <a:r>
              <a:rPr lang="en-US" altLang="en-US" dirty="0" err="1" smtClean="0"/>
              <a:t>relamping</a:t>
            </a:r>
            <a:r>
              <a:rPr lang="en-US" altLang="en-US" dirty="0" smtClean="0"/>
              <a:t>, or other maintenance The forming shell location and length of cord in the forming shell shall permit personnel to place the removed luminaire on the deck or other dry location for such maintenance. The luminaire maintenance location shall be accessible without entering or going in the pool water.</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33</a:t>
            </a:fld>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Relevant FBC and NEC codes </a:t>
            </a:r>
            <a:br>
              <a:rPr lang="en-US" altLang="en-US" dirty="0" smtClean="0"/>
            </a:br>
            <a:r>
              <a:rPr lang="en-US" altLang="en-US" dirty="0" smtClean="0"/>
              <a:t>and standards (UL)</a:t>
            </a:r>
          </a:p>
        </p:txBody>
      </p:sp>
      <p:sp>
        <p:nvSpPr>
          <p:cNvPr id="30723" name="Rectangle 3"/>
          <p:cNvSpPr>
            <a:spLocks noGrp="1" noChangeArrowheads="1"/>
          </p:cNvSpPr>
          <p:nvPr>
            <p:ph idx="1"/>
          </p:nvPr>
        </p:nvSpPr>
        <p:spPr/>
        <p:txBody>
          <a:bodyPr>
            <a:normAutofit fontScale="92500" lnSpcReduction="10000"/>
          </a:bodyPr>
          <a:lstStyle/>
          <a:p>
            <a:r>
              <a:rPr lang="en-US" altLang="en-US" dirty="0" smtClean="0"/>
              <a:t>680.23(F)(2) </a:t>
            </a:r>
            <a:r>
              <a:rPr lang="en-US" altLang="en-US" b="1" dirty="0" smtClean="0"/>
              <a:t>Equipment Grounding. </a:t>
            </a:r>
          </a:p>
          <a:p>
            <a:pPr lvl="1"/>
            <a:r>
              <a:rPr lang="en-US" altLang="en-US" dirty="0" smtClean="0"/>
              <a:t>Through-wall lighting assemblies, wet-niche, dry-niche, or no-niche luminaires shall be connected to an insulated copper equipment grounding conductor installed with the circuit conductors. The equipment grounding conductor shall be installed without joint or splice except as permitted in (F)(2)(a) and (F)(2)(b). The equipment grounding conductor shall be sized in accordance with Table 250.122 but shall not be smaller than 12 AWG.</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34</a:t>
            </a:fld>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1747" name="Rectangle 3"/>
          <p:cNvSpPr>
            <a:spLocks noGrp="1" noChangeArrowheads="1"/>
          </p:cNvSpPr>
          <p:nvPr>
            <p:ph idx="1"/>
          </p:nvPr>
        </p:nvSpPr>
        <p:spPr/>
        <p:txBody>
          <a:bodyPr/>
          <a:lstStyle/>
          <a:p>
            <a:r>
              <a:rPr lang="en-US" altLang="en-US" dirty="0" smtClean="0"/>
              <a:t>680.24 </a:t>
            </a:r>
            <a:r>
              <a:rPr lang="en-US" altLang="en-US" b="1" dirty="0" smtClean="0"/>
              <a:t>Junction Boxes, Transformer, GFCI Enclosure </a:t>
            </a:r>
          </a:p>
          <a:p>
            <a:pPr marL="971550" lvl="1" indent="-514350">
              <a:buFont typeface="+mj-lt"/>
              <a:buAutoNum type="alphaUcPeriod"/>
            </a:pPr>
            <a:r>
              <a:rPr lang="en-US" altLang="en-US" dirty="0" smtClean="0"/>
              <a:t>Junction Boxes – UL 1241 / WCEZ </a:t>
            </a:r>
          </a:p>
          <a:p>
            <a:pPr marL="971550" lvl="1" indent="-514350">
              <a:buFont typeface="+mj-lt"/>
              <a:buAutoNum type="alphaUcPeriod"/>
            </a:pPr>
            <a:r>
              <a:rPr lang="en-US" altLang="en-US" dirty="0" smtClean="0"/>
              <a:t>Other Enclosures</a:t>
            </a:r>
          </a:p>
          <a:p>
            <a:pPr marL="971550" lvl="1" indent="-514350">
              <a:buFont typeface="+mj-lt"/>
              <a:buAutoNum type="alphaUcPeriod"/>
            </a:pPr>
            <a:r>
              <a:rPr lang="en-US" altLang="en-US" dirty="0" smtClean="0"/>
              <a:t>Protection</a:t>
            </a:r>
          </a:p>
          <a:p>
            <a:pPr marL="971550" lvl="1" indent="-514350">
              <a:buFont typeface="+mj-lt"/>
              <a:buAutoNum type="alphaUcPeriod"/>
            </a:pPr>
            <a:r>
              <a:rPr lang="en-US" altLang="en-US" dirty="0" smtClean="0"/>
              <a:t>Grounding Terminals</a:t>
            </a:r>
          </a:p>
          <a:p>
            <a:pPr marL="971550" lvl="1" indent="-514350">
              <a:buFont typeface="+mj-lt"/>
              <a:buAutoNum type="alphaUcPeriod"/>
            </a:pPr>
            <a:r>
              <a:rPr lang="en-US" altLang="en-US" dirty="0" smtClean="0"/>
              <a:t>Strain Relief</a:t>
            </a:r>
          </a:p>
          <a:p>
            <a:pPr marL="971550" lvl="1" indent="-514350">
              <a:buFont typeface="+mj-lt"/>
              <a:buAutoNum type="alphaUcPeriod"/>
            </a:pPr>
            <a:r>
              <a:rPr lang="en-US" altLang="en-US" dirty="0" smtClean="0"/>
              <a:t>Grounding</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35</a:t>
            </a:fld>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altLang="en-US" smtClean="0"/>
          </a:p>
        </p:txBody>
      </p:sp>
      <p:pic>
        <p:nvPicPr>
          <p:cNvPr id="32771" name="Picture 5" descr="O1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2L-JB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Photo 9. Junction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ANd9GcSgtatG399YLPQq-8F8fEJxgG_CJswzTjY1cQADdYN1Xg2o4qircPJmZh-aC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36</a:t>
            </a:fld>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3795" name="Rectangle 3"/>
          <p:cNvSpPr>
            <a:spLocks noGrp="1" noChangeArrowheads="1"/>
          </p:cNvSpPr>
          <p:nvPr>
            <p:ph idx="1"/>
          </p:nvPr>
        </p:nvSpPr>
        <p:spPr/>
        <p:txBody>
          <a:bodyPr>
            <a:normAutofit fontScale="85000" lnSpcReduction="20000"/>
          </a:bodyPr>
          <a:lstStyle/>
          <a:p>
            <a:r>
              <a:rPr lang="en-US" altLang="en-US" dirty="0" smtClean="0"/>
              <a:t>680.24(A)(1) </a:t>
            </a:r>
            <a:r>
              <a:rPr lang="en-US" altLang="en-US" b="1" dirty="0" smtClean="0"/>
              <a:t>Construction</a:t>
            </a:r>
            <a:r>
              <a:rPr lang="en-US" altLang="en-US" dirty="0" smtClean="0"/>
              <a:t>. </a:t>
            </a:r>
          </a:p>
          <a:p>
            <a:pPr lvl="1"/>
            <a:r>
              <a:rPr lang="en-US" altLang="en-US" dirty="0" smtClean="0"/>
              <a:t>The junction box shall be listed as a swimming pool junction box and shall comply with the following conditions:</a:t>
            </a:r>
          </a:p>
          <a:p>
            <a:pPr marL="971550" lvl="1" indent="-514350">
              <a:buFont typeface="+mj-lt"/>
              <a:buAutoNum type="arabicParenR"/>
            </a:pPr>
            <a:r>
              <a:rPr lang="en-US" altLang="en-US" dirty="0" smtClean="0"/>
              <a:t>Be equipped with threaded entries or hubs or a nonmetallic hub</a:t>
            </a:r>
          </a:p>
          <a:p>
            <a:pPr marL="971550" lvl="1" indent="-514350">
              <a:buFont typeface="+mj-lt"/>
              <a:buAutoNum type="arabicParenR"/>
            </a:pPr>
            <a:r>
              <a:rPr lang="en-US" altLang="en-US" dirty="0" smtClean="0"/>
              <a:t>Be comprised of copper, brass, suitable plastic, or other approved corrosion-resistant material</a:t>
            </a:r>
          </a:p>
          <a:p>
            <a:pPr marL="971550" lvl="1" indent="-514350">
              <a:buFont typeface="+mj-lt"/>
              <a:buAutoNum type="arabicParenR"/>
            </a:pPr>
            <a:r>
              <a:rPr lang="en-US" altLang="en-US" dirty="0" smtClean="0"/>
              <a:t>Be provided with electrical continuity between every connected metal conduit and the grounding terminals by means of copper, brass, or other approved corrosion-resistant metal that is integral with the box</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37</a:t>
            </a:fld>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6867" name="Rectangle 3"/>
          <p:cNvSpPr>
            <a:spLocks noGrp="1" noChangeArrowheads="1"/>
          </p:cNvSpPr>
          <p:nvPr>
            <p:ph idx="1"/>
          </p:nvPr>
        </p:nvSpPr>
        <p:spPr/>
        <p:txBody>
          <a:bodyPr/>
          <a:lstStyle/>
          <a:p>
            <a:r>
              <a:rPr lang="en-US" altLang="en-US" dirty="0" smtClean="0"/>
              <a:t>680.24(A)(2) </a:t>
            </a:r>
            <a:r>
              <a:rPr lang="en-US" altLang="en-US" b="1" dirty="0" smtClean="0"/>
              <a:t>Installation</a:t>
            </a:r>
            <a:r>
              <a:rPr lang="en-US" altLang="en-US" dirty="0" smtClean="0"/>
              <a:t>. </a:t>
            </a:r>
          </a:p>
          <a:p>
            <a:r>
              <a:rPr lang="en-US" altLang="en-US" dirty="0" smtClean="0"/>
              <a:t>Where the luminaire operates over the low voltage contact limit, the junction box location shall comply with (A)(2)(a) and (A)(2)(b). Where the luminaire operates at the low voltage contact limit or less, the junction box location shall be permitted to comply with (A)(2)(c).</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38</a:t>
            </a:fld>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6867" name="Rectangle 3"/>
          <p:cNvSpPr>
            <a:spLocks noGrp="1" noChangeArrowheads="1"/>
          </p:cNvSpPr>
          <p:nvPr>
            <p:ph idx="1"/>
          </p:nvPr>
        </p:nvSpPr>
        <p:spPr/>
        <p:txBody>
          <a:bodyPr>
            <a:normAutofit lnSpcReduction="10000"/>
          </a:bodyPr>
          <a:lstStyle/>
          <a:p>
            <a:r>
              <a:rPr lang="en-US" altLang="en-US" dirty="0" smtClean="0"/>
              <a:t>680.24(A)(2) </a:t>
            </a:r>
            <a:r>
              <a:rPr lang="en-US" altLang="en-US" b="1" dirty="0" smtClean="0"/>
              <a:t>Installation</a:t>
            </a:r>
            <a:r>
              <a:rPr lang="en-US" altLang="en-US" dirty="0" smtClean="0"/>
              <a:t>. (cont’d) </a:t>
            </a:r>
          </a:p>
          <a:p>
            <a:pPr marL="1371600" lvl="2" indent="-457200">
              <a:buSzPct val="100000"/>
              <a:buFont typeface="+mj-lt"/>
              <a:buAutoNum type="alphaLcParenR"/>
            </a:pPr>
            <a:r>
              <a:rPr lang="en-US" altLang="en-US" b="1" i="1" dirty="0" smtClean="0"/>
              <a:t>Vertical Spacing</a:t>
            </a:r>
            <a:r>
              <a:rPr lang="en-US" altLang="en-US" dirty="0" smtClean="0"/>
              <a:t>. The junction box shall be located not less than (4 in.), measured from the inside of the bottom of the box, above the ground level, or pool deck, or not less than (8 in.) above the maximum pool water level, whichever provides the greater elevation.</a:t>
            </a:r>
          </a:p>
          <a:p>
            <a:pPr marL="1371600" lvl="2" indent="-457200">
              <a:buSzPct val="100000"/>
              <a:buFont typeface="+mj-lt"/>
              <a:buAutoNum type="alphaLcParenR"/>
            </a:pPr>
            <a:r>
              <a:rPr lang="en-US" altLang="en-US" b="1" i="1" dirty="0" smtClean="0"/>
              <a:t>Horizontal Spacing</a:t>
            </a:r>
            <a:r>
              <a:rPr lang="en-US" altLang="en-US" dirty="0" smtClean="0"/>
              <a:t>. The junction box shall be located not less than (4 ft.) from the inside wall of the pool, unless separated from the pool by a solid fence, wall, or other permanent barrier.</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39</a:t>
            </a:fld>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5123" name="Rectangle 3"/>
          <p:cNvSpPr>
            <a:spLocks noGrp="1" noChangeArrowheads="1"/>
          </p:cNvSpPr>
          <p:nvPr>
            <p:ph idx="1"/>
          </p:nvPr>
        </p:nvSpPr>
        <p:spPr/>
        <p:txBody>
          <a:bodyPr>
            <a:normAutofit/>
          </a:bodyPr>
          <a:lstStyle/>
          <a:p>
            <a:r>
              <a:rPr lang="en-US" altLang="en-US" b="1" dirty="0" smtClean="0"/>
              <a:t>5th Edition FBC - Residential:  Chapter 42 &amp; 45</a:t>
            </a:r>
          </a:p>
          <a:p>
            <a:pPr lvl="1"/>
            <a:r>
              <a:rPr lang="en-US" dirty="0" smtClean="0"/>
              <a:t>“Swimming pool” means any structure, located in a residential area, that is intended for swimming or recreational bathing and contains water over 24 inches deep, including, but not limited to, in-ground, aboveground, and on-ground swimming pools; hot tubs; and </a:t>
            </a:r>
            <a:r>
              <a:rPr lang="en-US" dirty="0" err="1" smtClean="0"/>
              <a:t>nonportable</a:t>
            </a:r>
            <a:r>
              <a:rPr lang="en-US" dirty="0" smtClean="0"/>
              <a:t> spas. </a:t>
            </a:r>
            <a:endParaRPr lang="en-US" altLang="en-US" dirty="0" smtClean="0"/>
          </a:p>
        </p:txBody>
      </p:sp>
      <p:sp>
        <p:nvSpPr>
          <p:cNvPr id="4" name="Slide Number Placeholder 3"/>
          <p:cNvSpPr>
            <a:spLocks noGrp="1"/>
          </p:cNvSpPr>
          <p:nvPr>
            <p:ph type="sldNum" sz="quarter" idx="10"/>
          </p:nvPr>
        </p:nvSpPr>
        <p:spPr/>
        <p:txBody>
          <a:bodyPr/>
          <a:lstStyle/>
          <a:p>
            <a:fld id="{5DE59E0D-D24E-4103-975F-144957FF6750}" type="slidenum">
              <a:rPr lang="en-US" altLang="en-US" smtClean="0"/>
              <a:pPr/>
              <a:t>4</a:t>
            </a:fld>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6867" name="Rectangle 3"/>
          <p:cNvSpPr>
            <a:spLocks noGrp="1" noChangeArrowheads="1"/>
          </p:cNvSpPr>
          <p:nvPr>
            <p:ph idx="1"/>
          </p:nvPr>
        </p:nvSpPr>
        <p:spPr/>
        <p:txBody>
          <a:bodyPr/>
          <a:lstStyle/>
          <a:p>
            <a:r>
              <a:rPr lang="en-US" altLang="en-US" dirty="0" smtClean="0"/>
              <a:t>680.24(A)(2) </a:t>
            </a:r>
            <a:r>
              <a:rPr lang="en-US" altLang="en-US" b="1" dirty="0" smtClean="0"/>
              <a:t>Installation</a:t>
            </a:r>
            <a:r>
              <a:rPr lang="en-US" altLang="en-US" dirty="0" smtClean="0"/>
              <a:t>. (cont’d) </a:t>
            </a:r>
          </a:p>
          <a:p>
            <a:pPr marL="1371600" lvl="2" indent="-457200">
              <a:buSzPct val="100000"/>
              <a:buFont typeface="+mj-lt"/>
              <a:buAutoNum type="alphaLcParenR" startAt="3"/>
            </a:pPr>
            <a:r>
              <a:rPr lang="en-US" altLang="en-US" b="1" i="1" dirty="0" smtClean="0"/>
              <a:t>Flush Deck Box. </a:t>
            </a:r>
            <a:r>
              <a:rPr lang="en-US" altLang="en-US" dirty="0" smtClean="0"/>
              <a:t>If used on a lighting system operating at the low voltage contact limit or less, a flush deck box shall be permitted if both of the following conditions are met:</a:t>
            </a:r>
          </a:p>
          <a:p>
            <a:pPr marL="1828800" lvl="3" indent="-457200">
              <a:buSzPct val="100000"/>
              <a:buFont typeface="+mj-lt"/>
              <a:buAutoNum type="arabicParenR"/>
            </a:pPr>
            <a:r>
              <a:rPr lang="en-US" altLang="en-US" dirty="0" smtClean="0"/>
              <a:t>An approved potting compound is used to fill the box to prevent the entrance of moisture.</a:t>
            </a:r>
          </a:p>
          <a:p>
            <a:pPr marL="1828800" lvl="3" indent="-457200">
              <a:buSzPct val="100000"/>
              <a:buFont typeface="+mj-lt"/>
              <a:buAutoNum type="arabicParenR"/>
            </a:pPr>
            <a:r>
              <a:rPr lang="en-US" altLang="en-US" dirty="0" smtClean="0"/>
              <a:t>The flush deck box is located not less than (4 </a:t>
            </a:r>
            <a:r>
              <a:rPr lang="en-US" altLang="en-US" dirty="0" err="1" smtClean="0"/>
              <a:t>ft</a:t>
            </a:r>
            <a:r>
              <a:rPr lang="en-US" altLang="en-US" dirty="0" smtClean="0"/>
              <a:t>) from the inside wall of the pool.</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40</a:t>
            </a:fld>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5843" name="Rectangle 3"/>
          <p:cNvSpPr>
            <a:spLocks noGrp="1" noChangeArrowheads="1"/>
          </p:cNvSpPr>
          <p:nvPr>
            <p:ph idx="1"/>
          </p:nvPr>
        </p:nvSpPr>
        <p:spPr/>
        <p:txBody>
          <a:bodyPr/>
          <a:lstStyle/>
          <a:p>
            <a:r>
              <a:rPr lang="en-US" altLang="en-US" dirty="0" smtClean="0"/>
              <a:t>680.24(E) </a:t>
            </a:r>
            <a:r>
              <a:rPr lang="en-US" altLang="en-US" b="1" dirty="0" smtClean="0"/>
              <a:t>Strain Relief</a:t>
            </a:r>
            <a:r>
              <a:rPr lang="en-US" altLang="en-US" dirty="0" smtClean="0"/>
              <a:t>. The termination of a flexible cord of an underwater luminaire within a junction box, transformer or power-supply enclosure, ground-fault circuit interrupter, or other enclosure shall be provided with a strain relief.</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41</a:t>
            </a:fld>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5843" name="Rectangle 3"/>
          <p:cNvSpPr>
            <a:spLocks noGrp="1" noChangeArrowheads="1"/>
          </p:cNvSpPr>
          <p:nvPr>
            <p:ph idx="1"/>
          </p:nvPr>
        </p:nvSpPr>
        <p:spPr/>
        <p:txBody>
          <a:bodyPr/>
          <a:lstStyle/>
          <a:p>
            <a:r>
              <a:rPr lang="en-US" altLang="en-US" dirty="0" smtClean="0"/>
              <a:t>680.25 </a:t>
            </a:r>
            <a:r>
              <a:rPr lang="en-US" altLang="en-US" b="1" dirty="0" smtClean="0"/>
              <a:t>Feeders. </a:t>
            </a:r>
            <a:r>
              <a:rPr lang="en-US" altLang="en-US" dirty="0" smtClean="0"/>
              <a:t>These provisions shall apply to any feeder on the supply side of panelboards supplying branch circuits for pool equipment covered in Part II of this article and on the load side of the service equipment or the source of a separately derived system.</a:t>
            </a:r>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42</a:t>
            </a:fld>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6867" name="Rectangle 3"/>
          <p:cNvSpPr>
            <a:spLocks noGrp="1" noChangeArrowheads="1"/>
          </p:cNvSpPr>
          <p:nvPr>
            <p:ph idx="1"/>
          </p:nvPr>
        </p:nvSpPr>
        <p:spPr/>
        <p:txBody>
          <a:bodyPr/>
          <a:lstStyle/>
          <a:p>
            <a:r>
              <a:rPr lang="en-US" altLang="en-US" dirty="0" smtClean="0"/>
              <a:t>680.25 </a:t>
            </a:r>
            <a:r>
              <a:rPr lang="en-US" altLang="en-US" b="1" dirty="0" smtClean="0"/>
              <a:t>Feeders</a:t>
            </a:r>
            <a:r>
              <a:rPr lang="en-US" altLang="en-US" dirty="0" smtClean="0"/>
              <a:t> (cont’d)</a:t>
            </a:r>
          </a:p>
          <a:p>
            <a:pPr marL="971550" lvl="1" indent="-514350">
              <a:buFont typeface="+mj-lt"/>
              <a:buAutoNum type="alphaUcPeriod"/>
            </a:pPr>
            <a:r>
              <a:rPr lang="en-US" altLang="en-US" dirty="0" smtClean="0"/>
              <a:t>Wiring Methods </a:t>
            </a:r>
          </a:p>
          <a:p>
            <a:pPr lvl="2"/>
            <a:r>
              <a:rPr lang="en-US" altLang="en-US" dirty="0" smtClean="0"/>
              <a:t>Feeders shall be installed in RMC or IMC or one of the other (6) methods.</a:t>
            </a:r>
          </a:p>
          <a:p>
            <a:pPr lvl="3"/>
            <a:r>
              <a:rPr lang="en-US" altLang="en-US" b="1" dirty="0" smtClean="0"/>
              <a:t>Exception</a:t>
            </a:r>
            <a:r>
              <a:rPr lang="en-US" altLang="en-US" dirty="0" smtClean="0"/>
              <a:t>: An existing feeder between an existing remote panelboard and service equipment shall be permitted to run in flexible metal conduit or an approved cable assembly that includes an equipment grounding conductor within its outer sheath.</a:t>
            </a:r>
          </a:p>
          <a:p>
            <a:pPr marL="971550" lvl="1" indent="-514350">
              <a:buFont typeface="+mj-lt"/>
              <a:buAutoNum type="alphaUcPeriod"/>
            </a:pPr>
            <a:r>
              <a:rPr lang="en-US" altLang="en-US" dirty="0" smtClean="0"/>
              <a:t>Grounding </a:t>
            </a:r>
          </a:p>
          <a:p>
            <a:pPr lvl="2"/>
            <a:r>
              <a:rPr lang="en-US" altLang="en-US" dirty="0" smtClean="0"/>
              <a:t>Shall be insulated.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43</a:t>
            </a:fld>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44</a:t>
            </a:fld>
            <a:endParaRPr lang="en-US" altLang="en-US" dirty="0"/>
          </a:p>
        </p:txBody>
      </p:sp>
      <p:pic>
        <p:nvPicPr>
          <p:cNvPr id="37891" name="Picture 3" descr="swimming_pool_guitar.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8595" y="1676400"/>
            <a:ext cx="385010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battery.jpg"/>
          <p:cNvPicPr>
            <a:picLocks noChangeAspect="1" noChangeArrowheads="1"/>
          </p:cNvPicPr>
          <p:nvPr/>
        </p:nvPicPr>
        <p:blipFill rotWithShape="1">
          <a:blip r:embed="rId3">
            <a:extLst>
              <a:ext uri="{28A0092B-C50C-407E-A947-70E740481C1C}">
                <a14:useLocalDpi xmlns:a14="http://schemas.microsoft.com/office/drawing/2010/main" val="0"/>
              </a:ext>
            </a:extLst>
          </a:blip>
          <a:srcRect t="10001" b="19999"/>
          <a:stretch/>
        </p:blipFill>
        <p:spPr bwMode="auto">
          <a:xfrm>
            <a:off x="494899" y="1676400"/>
            <a:ext cx="391885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266700" y="4785459"/>
            <a:ext cx="8610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a:spcBef>
                <a:spcPct val="0"/>
              </a:spcBef>
              <a:buClr>
                <a:schemeClr val="accent1"/>
              </a:buClr>
              <a:defRPr/>
            </a:pPr>
            <a:r>
              <a:rPr lang="en-US" altLang="en-US" sz="2800" dirty="0" smtClean="0">
                <a:latin typeface="Verdana" panose="020B0604030504040204" pitchFamily="34" charset="0"/>
                <a:ea typeface="Verdana" panose="020B0604030504040204" pitchFamily="34" charset="0"/>
                <a:cs typeface="Verdana" panose="020B0604030504040204" pitchFamily="34" charset="0"/>
              </a:rPr>
              <a:t>680.26 - </a:t>
            </a:r>
            <a:r>
              <a:rPr lang="en-US" altLang="en-US" sz="2800" b="1" dirty="0" smtClean="0">
                <a:latin typeface="Verdana" panose="020B0604030504040204" pitchFamily="34" charset="0"/>
                <a:ea typeface="Verdana" panose="020B0604030504040204" pitchFamily="34" charset="0"/>
                <a:cs typeface="Verdana" panose="020B0604030504040204" pitchFamily="34" charset="0"/>
              </a:rPr>
              <a:t>Equipotential Bonding</a:t>
            </a:r>
          </a:p>
          <a:p>
            <a:pPr marL="1257300" lvl="1" indent="-514350">
              <a:spcBef>
                <a:spcPct val="0"/>
              </a:spcBef>
              <a:buClr>
                <a:schemeClr val="accent2"/>
              </a:buClr>
              <a:buFont typeface="+mj-lt"/>
              <a:buAutoNum type="alphaUcPeriod"/>
              <a:defRPr/>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Performance.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The equipotential bonding required by this section shall be installed to reduce voltage gradients in the pool area.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38915" name="Rectangle 3"/>
          <p:cNvSpPr>
            <a:spLocks noGrp="1" noChangeArrowheads="1"/>
          </p:cNvSpPr>
          <p:nvPr>
            <p:ph idx="1"/>
          </p:nvPr>
        </p:nvSpPr>
        <p:spPr/>
        <p:txBody>
          <a:bodyPr/>
          <a:lstStyle/>
          <a:p>
            <a:r>
              <a:rPr lang="en-US" altLang="en-US" dirty="0" smtClean="0"/>
              <a:t>680.26(B) </a:t>
            </a:r>
            <a:r>
              <a:rPr lang="en-US" altLang="en-US" b="1" dirty="0" smtClean="0"/>
              <a:t>Bonded Parts</a:t>
            </a:r>
          </a:p>
          <a:p>
            <a:pPr marL="971550" lvl="1" indent="-514350">
              <a:buFont typeface="+mj-lt"/>
              <a:buAutoNum type="arabicParenR"/>
            </a:pPr>
            <a:r>
              <a:rPr lang="en-US" altLang="en-US" u="sng" dirty="0" smtClean="0"/>
              <a:t>Conductive</a:t>
            </a:r>
            <a:r>
              <a:rPr lang="en-US" altLang="en-US" dirty="0" smtClean="0"/>
              <a:t> Pool Shell</a:t>
            </a:r>
          </a:p>
          <a:p>
            <a:pPr marL="971550" lvl="1" indent="-514350">
              <a:buFont typeface="+mj-lt"/>
              <a:buAutoNum type="arabicParenR"/>
            </a:pPr>
            <a:r>
              <a:rPr lang="en-US" altLang="en-US" dirty="0" smtClean="0"/>
              <a:t>Perimeter Surfaces</a:t>
            </a:r>
          </a:p>
          <a:p>
            <a:pPr marL="971550" lvl="1" indent="-514350">
              <a:buFont typeface="+mj-lt"/>
              <a:buAutoNum type="arabicParenR"/>
            </a:pPr>
            <a:r>
              <a:rPr lang="en-US" altLang="en-US" dirty="0" smtClean="0"/>
              <a:t>Metallic Components</a:t>
            </a:r>
          </a:p>
          <a:p>
            <a:pPr marL="971550" lvl="1" indent="-514350">
              <a:buFont typeface="+mj-lt"/>
              <a:buAutoNum type="arabicParenR"/>
            </a:pPr>
            <a:r>
              <a:rPr lang="en-US" altLang="en-US" dirty="0" smtClean="0"/>
              <a:t>Underwater Lighting</a:t>
            </a:r>
          </a:p>
          <a:p>
            <a:pPr marL="971550" lvl="1" indent="-514350">
              <a:buFont typeface="+mj-lt"/>
              <a:buAutoNum type="arabicParenR"/>
            </a:pPr>
            <a:r>
              <a:rPr lang="en-US" altLang="en-US" dirty="0" smtClean="0"/>
              <a:t>Metal Fittings</a:t>
            </a:r>
          </a:p>
          <a:p>
            <a:pPr marL="971550" lvl="1" indent="-514350">
              <a:buFont typeface="+mj-lt"/>
              <a:buAutoNum type="arabicParenR"/>
            </a:pPr>
            <a:r>
              <a:rPr lang="en-US" altLang="en-US" dirty="0" smtClean="0"/>
              <a:t>Electrical Equipment</a:t>
            </a:r>
          </a:p>
          <a:p>
            <a:pPr marL="971550" lvl="1" indent="-514350">
              <a:buFont typeface="+mj-lt"/>
              <a:buAutoNum type="arabicParenR"/>
            </a:pPr>
            <a:r>
              <a:rPr lang="en-US" altLang="en-US" dirty="0" smtClean="0"/>
              <a:t>Fixed Metal Parts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45</a:t>
            </a:fld>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3011" name="Rectangle 3"/>
          <p:cNvSpPr>
            <a:spLocks noGrp="1" noChangeArrowheads="1"/>
          </p:cNvSpPr>
          <p:nvPr>
            <p:ph idx="1"/>
          </p:nvPr>
        </p:nvSpPr>
        <p:spPr/>
        <p:txBody>
          <a:bodyPr>
            <a:normAutofit fontScale="92500" lnSpcReduction="20000"/>
          </a:bodyPr>
          <a:lstStyle/>
          <a:p>
            <a:r>
              <a:rPr lang="en-US" altLang="en-US" dirty="0" smtClean="0"/>
              <a:t>680.26(B) </a:t>
            </a:r>
            <a:r>
              <a:rPr lang="en-US" altLang="en-US" b="1" dirty="0" smtClean="0"/>
              <a:t>Bonded Parts.</a:t>
            </a:r>
          </a:p>
          <a:p>
            <a:pPr lvl="1"/>
            <a:r>
              <a:rPr lang="en-US" altLang="en-US" dirty="0" smtClean="0"/>
              <a:t>The parts specified in 680.26(B)(1) through (B)(7) shall be bonded together using </a:t>
            </a:r>
            <a:r>
              <a:rPr lang="en-US" altLang="en-US" u="sng" dirty="0" smtClean="0"/>
              <a:t>solid</a:t>
            </a:r>
            <a:r>
              <a:rPr lang="en-US" altLang="en-US" dirty="0" smtClean="0"/>
              <a:t> copper conductors, insulated covered, or bare, not smaller than </a:t>
            </a:r>
            <a:r>
              <a:rPr lang="en-US" altLang="en-US" u="sng" dirty="0" smtClean="0"/>
              <a:t>8 AWG</a:t>
            </a:r>
            <a:r>
              <a:rPr lang="en-US" altLang="en-US" dirty="0" smtClean="0"/>
              <a:t> or with rigid metal conduit of brass or other identified corrosion-resistant metal. Connections to bonded parts shall be made in accordance with 250.8. An 8 AWG or larger solid copper bonding conductor provided to reduce voltage gradients in the pool area </a:t>
            </a:r>
            <a:r>
              <a:rPr lang="en-US" altLang="en-US" u="sng" dirty="0" smtClean="0"/>
              <a:t>shall not be required </a:t>
            </a:r>
            <a:r>
              <a:rPr lang="en-US" altLang="en-US" dirty="0" smtClean="0"/>
              <a:t>to be extended or attached to remote panelboards, service equipment, or electrodes.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46</a:t>
            </a:fld>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0963" name="Rectangle 3"/>
          <p:cNvSpPr>
            <a:spLocks noGrp="1" noChangeArrowheads="1"/>
          </p:cNvSpPr>
          <p:nvPr>
            <p:ph idx="1"/>
          </p:nvPr>
        </p:nvSpPr>
        <p:spPr/>
        <p:txBody>
          <a:bodyPr>
            <a:normAutofit lnSpcReduction="10000"/>
          </a:bodyPr>
          <a:lstStyle/>
          <a:p>
            <a:r>
              <a:rPr lang="en-US" altLang="en-US" dirty="0" smtClean="0"/>
              <a:t>680.26(B) </a:t>
            </a:r>
            <a:r>
              <a:rPr lang="en-US" altLang="en-US" b="1" dirty="0" smtClean="0"/>
              <a:t>Bonded Parts </a:t>
            </a:r>
            <a:r>
              <a:rPr lang="en-US" altLang="en-US" dirty="0" smtClean="0"/>
              <a:t>(cont’d)</a:t>
            </a:r>
          </a:p>
          <a:p>
            <a:pPr marL="971550" lvl="1" indent="-514350">
              <a:buFont typeface="+mj-lt"/>
              <a:buAutoNum type="arabicParenR" startAt="2"/>
            </a:pPr>
            <a:r>
              <a:rPr lang="en-US" altLang="en-US" b="1" dirty="0" smtClean="0"/>
              <a:t>Perimeter Surfaces</a:t>
            </a:r>
          </a:p>
          <a:p>
            <a:pPr lvl="2"/>
            <a:r>
              <a:rPr lang="en-US" altLang="en-US" dirty="0" smtClean="0"/>
              <a:t>The perimeter surface shall extend for (3 </a:t>
            </a:r>
            <a:r>
              <a:rPr lang="en-US" altLang="en-US" dirty="0" err="1" smtClean="0"/>
              <a:t>ft</a:t>
            </a:r>
            <a:r>
              <a:rPr lang="en-US" altLang="en-US" dirty="0" smtClean="0"/>
              <a:t>) horizontally beyond the inside walls of the pool &amp; shall include unpaved surfaces, as well as poured concrete surfaces &amp; other types of paving. Bonding to perimeter surfaces shall be provided as specified in 680.26(B)(2)(a) or (2)(b) and shall be attached to the pool reinforcing steel or copper conductor grid at a minimum of four (4) points uniformly spaced around the perimeter of the pool.</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47</a:t>
            </a:fld>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p:cNvGrpSpPr>
            <a:grpSpLocks/>
          </p:cNvGrpSpPr>
          <p:nvPr/>
        </p:nvGrpSpPr>
        <p:grpSpPr bwMode="auto">
          <a:xfrm>
            <a:off x="0" y="0"/>
            <a:ext cx="9144000" cy="6858000"/>
            <a:chOff x="0" y="0"/>
            <a:chExt cx="9144000" cy="6858000"/>
          </a:xfrm>
        </p:grpSpPr>
        <p:pic>
          <p:nvPicPr>
            <p:cNvPr id="41987" name="Picture 1" descr="680.26(B)(2)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IAEIlogoCus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188" y="762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5DE59E0D-D24E-4103-975F-144957FF6750}" type="slidenum">
              <a:rPr lang="en-US" altLang="en-US" smtClean="0"/>
              <a:pPr/>
              <a:t>48</a:t>
            </a:fld>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6083" name="Rectangle 3"/>
          <p:cNvSpPr>
            <a:spLocks noGrp="1" noChangeArrowheads="1"/>
          </p:cNvSpPr>
          <p:nvPr>
            <p:ph idx="1"/>
          </p:nvPr>
        </p:nvSpPr>
        <p:spPr/>
        <p:txBody>
          <a:bodyPr/>
          <a:lstStyle/>
          <a:p>
            <a:r>
              <a:rPr lang="en-US" altLang="en-US" dirty="0" smtClean="0"/>
              <a:t>680.26(B) </a:t>
            </a:r>
            <a:r>
              <a:rPr lang="en-US" altLang="en-US" b="1" dirty="0" smtClean="0"/>
              <a:t>Bonded Parts </a:t>
            </a:r>
            <a:r>
              <a:rPr lang="en-US" altLang="en-US" dirty="0" smtClean="0"/>
              <a:t>(cont’d)</a:t>
            </a:r>
          </a:p>
          <a:p>
            <a:pPr marL="971550" lvl="1" indent="-514350">
              <a:buFont typeface="+mj-lt"/>
              <a:buAutoNum type="arabicParenR" startAt="3"/>
            </a:pPr>
            <a:r>
              <a:rPr lang="en-US" altLang="en-US" b="1" dirty="0" smtClean="0"/>
              <a:t>Metallic Components</a:t>
            </a:r>
            <a:r>
              <a:rPr lang="en-US" altLang="en-US" dirty="0" smtClean="0"/>
              <a:t>. All metallic parts of the pool structure, including reinforcing metal not addressed in 680.26(B)(1)(a), shall be bonded. Where reinforcing steel is encapsulated with a nonconductive compound, the reinforcing steel shall not be required to be bonded.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49</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dirty="0" smtClean="0"/>
              <a:t>Relevant Codes and Standards:</a:t>
            </a:r>
            <a:br>
              <a:rPr lang="en-US" altLang="en-US" dirty="0" smtClean="0"/>
            </a:br>
            <a:r>
              <a:rPr lang="en-US" altLang="en-US" dirty="0" smtClean="0"/>
              <a:t>FBC</a:t>
            </a:r>
          </a:p>
        </p:txBody>
      </p:sp>
      <p:sp>
        <p:nvSpPr>
          <p:cNvPr id="5123" name="Rectangle 3"/>
          <p:cNvSpPr>
            <a:spLocks noGrp="1" noChangeArrowheads="1"/>
          </p:cNvSpPr>
          <p:nvPr>
            <p:ph idx="1"/>
          </p:nvPr>
        </p:nvSpPr>
        <p:spPr/>
        <p:txBody>
          <a:bodyPr>
            <a:normAutofit fontScale="92500"/>
          </a:bodyPr>
          <a:lstStyle/>
          <a:p>
            <a:r>
              <a:rPr lang="en-US" altLang="en-US" b="1" dirty="0" smtClean="0"/>
              <a:t>5th Edition FBC - Building: Section 454</a:t>
            </a:r>
          </a:p>
          <a:p>
            <a:pPr lvl="1"/>
            <a:r>
              <a:rPr lang="en-US" altLang="en-US" b="1" dirty="0" smtClean="0"/>
              <a:t>Public swimming pool</a:t>
            </a:r>
            <a:r>
              <a:rPr lang="en-US" altLang="en-US" dirty="0" smtClean="0"/>
              <a:t> or </a:t>
            </a:r>
            <a:r>
              <a:rPr lang="en-US" altLang="en-US" b="1" dirty="0" smtClean="0"/>
              <a:t>public pool</a:t>
            </a:r>
            <a:r>
              <a:rPr lang="en-US" altLang="en-US" dirty="0" smtClean="0"/>
              <a:t> means a watertight structure of concrete, masonry, or other approved materials which is located either indoors or outdoors, used for bathing or swimming by humans, and filled with a filtered and disinfected water supply, together with buildings, appurtenances, and equipment used in connection therewith.</a:t>
            </a:r>
          </a:p>
        </p:txBody>
      </p:sp>
      <p:sp>
        <p:nvSpPr>
          <p:cNvPr id="4" name="Slide Number Placeholder 3"/>
          <p:cNvSpPr>
            <a:spLocks noGrp="1"/>
          </p:cNvSpPr>
          <p:nvPr>
            <p:ph type="sldNum" sz="quarter" idx="10"/>
          </p:nvPr>
        </p:nvSpPr>
        <p:spPr/>
        <p:txBody>
          <a:bodyPr/>
          <a:lstStyle/>
          <a:p>
            <a:fld id="{5DE59E0D-D24E-4103-975F-144957FF6750}" type="slidenum">
              <a:rPr lang="en-US" altLang="en-US" smtClean="0"/>
              <a:pPr/>
              <a:t>5</a:t>
            </a:fld>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6083" name="Rectangle 3"/>
          <p:cNvSpPr>
            <a:spLocks noGrp="1" noChangeArrowheads="1"/>
          </p:cNvSpPr>
          <p:nvPr>
            <p:ph idx="1"/>
          </p:nvPr>
        </p:nvSpPr>
        <p:spPr/>
        <p:txBody>
          <a:bodyPr/>
          <a:lstStyle/>
          <a:p>
            <a:r>
              <a:rPr lang="en-US" altLang="en-US" dirty="0" smtClean="0"/>
              <a:t>680.26(B) </a:t>
            </a:r>
            <a:r>
              <a:rPr lang="en-US" altLang="en-US" b="1" dirty="0" smtClean="0"/>
              <a:t>Bonded Parts </a:t>
            </a:r>
            <a:r>
              <a:rPr lang="en-US" altLang="en-US" dirty="0" smtClean="0"/>
              <a:t>(cont’d)</a:t>
            </a:r>
          </a:p>
          <a:p>
            <a:pPr marL="971550" lvl="1" indent="-514350">
              <a:buFont typeface="+mj-lt"/>
              <a:buAutoNum type="arabicParenR" startAt="4"/>
            </a:pPr>
            <a:r>
              <a:rPr lang="en-US" altLang="en-US" b="1" dirty="0" smtClean="0"/>
              <a:t>Underwater Lighting</a:t>
            </a:r>
            <a:r>
              <a:rPr lang="en-US" altLang="en-US" dirty="0" smtClean="0"/>
              <a:t>. All metal forming shells and mounting brackets of no-niche luminaires shall be bonded.</a:t>
            </a:r>
          </a:p>
          <a:p>
            <a:pPr marL="1371600" lvl="2" indent="-514350"/>
            <a:r>
              <a:rPr lang="en-US" altLang="en-US" b="1" dirty="0" smtClean="0"/>
              <a:t>Exception</a:t>
            </a:r>
            <a:r>
              <a:rPr lang="en-US" altLang="en-US" dirty="0" smtClean="0"/>
              <a:t>: Listed low-voltage lighting systems with nonmetallic forming shells shall not require bonding. </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6083" name="Rectangle 3"/>
          <p:cNvSpPr>
            <a:spLocks noGrp="1" noChangeArrowheads="1"/>
          </p:cNvSpPr>
          <p:nvPr>
            <p:ph idx="1"/>
          </p:nvPr>
        </p:nvSpPr>
        <p:spPr/>
        <p:txBody>
          <a:bodyPr/>
          <a:lstStyle/>
          <a:p>
            <a:pPr marL="571500" indent="-514350"/>
            <a:r>
              <a:rPr lang="en-US" altLang="en-US" dirty="0" smtClean="0"/>
              <a:t>680.26(B) </a:t>
            </a:r>
            <a:r>
              <a:rPr lang="en-US" altLang="en-US" b="1" dirty="0" smtClean="0"/>
              <a:t>Bonded Parts </a:t>
            </a:r>
            <a:r>
              <a:rPr lang="en-US" altLang="en-US" dirty="0" smtClean="0"/>
              <a:t>(cont’d)</a:t>
            </a:r>
          </a:p>
          <a:p>
            <a:pPr marL="971550" lvl="1" indent="-514350">
              <a:buFont typeface="+mj-lt"/>
              <a:buAutoNum type="arabicParenR" startAt="5"/>
            </a:pPr>
            <a:r>
              <a:rPr lang="en-US" altLang="en-US" b="1" dirty="0" smtClean="0"/>
              <a:t>Metal Fittings</a:t>
            </a:r>
            <a:r>
              <a:rPr lang="en-US" altLang="en-US" dirty="0" smtClean="0"/>
              <a:t>. All metal fittings within or attached to the pool structure shall be bonded. Isolated parts that are not over (4 in.) in any dimension and do not penetrate into the pool structure more than  (1 in.) shall not require bonding.</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51</a:t>
            </a:fld>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7107" name="Rectangle 3"/>
          <p:cNvSpPr>
            <a:spLocks noGrp="1" noChangeArrowheads="1"/>
          </p:cNvSpPr>
          <p:nvPr>
            <p:ph idx="1"/>
          </p:nvPr>
        </p:nvSpPr>
        <p:spPr/>
        <p:txBody>
          <a:bodyPr>
            <a:normAutofit fontScale="92500" lnSpcReduction="10000"/>
          </a:bodyPr>
          <a:lstStyle/>
          <a:p>
            <a:r>
              <a:rPr lang="en-US" altLang="en-US" dirty="0" smtClean="0"/>
              <a:t>680.26(B) </a:t>
            </a:r>
            <a:r>
              <a:rPr lang="en-US" altLang="en-US" b="1" dirty="0" smtClean="0"/>
              <a:t>Bonded Parts </a:t>
            </a:r>
            <a:r>
              <a:rPr lang="en-US" altLang="en-US" dirty="0" smtClean="0"/>
              <a:t>(cont’d)</a:t>
            </a:r>
          </a:p>
          <a:p>
            <a:pPr marL="971550" lvl="1" indent="-514350">
              <a:buFont typeface="+mj-lt"/>
              <a:buAutoNum type="arabicParenR" startAt="6"/>
            </a:pPr>
            <a:r>
              <a:rPr lang="en-US" altLang="en-US" b="1" dirty="0" smtClean="0"/>
              <a:t>Electrical Equipment</a:t>
            </a:r>
            <a:r>
              <a:rPr lang="en-US" altLang="en-US" dirty="0" smtClean="0"/>
              <a:t>. Metal parts of electrical equipment associated with the pool water circulating system, including pump motors and metal parts of equipment associated with pool covers, including electric motors, shall be bonded.</a:t>
            </a:r>
          </a:p>
          <a:p>
            <a:pPr lvl="2"/>
            <a:r>
              <a:rPr lang="en-US" altLang="en-US" b="1" dirty="0" smtClean="0"/>
              <a:t>Exception</a:t>
            </a:r>
            <a:r>
              <a:rPr lang="en-US" altLang="en-US" dirty="0" smtClean="0"/>
              <a:t>: Metal parts of listed equipment incorporating an approved system of double insulation shall not be bonded.</a:t>
            </a:r>
          </a:p>
          <a:p>
            <a:pPr marL="971550" lvl="1" indent="-514350">
              <a:buFont typeface="+mj-lt"/>
              <a:buAutoNum type="arabicParenR" startAt="7"/>
            </a:pPr>
            <a:r>
              <a:rPr lang="en-US" altLang="en-US" b="1" dirty="0" smtClean="0"/>
              <a:t>Fixed Metal Parts</a:t>
            </a:r>
            <a:r>
              <a:rPr lang="en-US" altLang="en-US" dirty="0" smtClean="0"/>
              <a:t>.  All fixed metal parts shall be bonded.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52</a:t>
            </a:fld>
            <a:endParaRPr lang="en-US"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5"/>
          <p:cNvGrpSpPr>
            <a:grpSpLocks/>
          </p:cNvGrpSpPr>
          <p:nvPr/>
        </p:nvGrpSpPr>
        <p:grpSpPr bwMode="auto">
          <a:xfrm>
            <a:off x="0" y="0"/>
            <a:ext cx="9144000" cy="6858000"/>
            <a:chOff x="0" y="0"/>
            <a:chExt cx="9144000" cy="6858000"/>
          </a:xfrm>
        </p:grpSpPr>
        <p:pic>
          <p:nvPicPr>
            <p:cNvPr id="45059" name="Picture 4" descr="680.26(B)(7)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IAEIlogoCus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188" y="762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5DE59E0D-D24E-4103-975F-144957FF6750}" type="slidenum">
              <a:rPr lang="en-US" altLang="en-US" smtClean="0"/>
              <a:pPr/>
              <a:t>53</a:t>
            </a:fld>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6083" name="Rectangle 3"/>
          <p:cNvSpPr>
            <a:spLocks noGrp="1" noChangeArrowheads="1"/>
          </p:cNvSpPr>
          <p:nvPr>
            <p:ph idx="1"/>
          </p:nvPr>
        </p:nvSpPr>
        <p:spPr/>
        <p:txBody>
          <a:bodyPr/>
          <a:lstStyle/>
          <a:p>
            <a:r>
              <a:rPr lang="en-US" altLang="en-US" dirty="0" smtClean="0"/>
              <a:t>680.26(C) </a:t>
            </a:r>
            <a:r>
              <a:rPr lang="en-US" altLang="en-US" b="1" dirty="0" smtClean="0"/>
              <a:t>Pool Water</a:t>
            </a:r>
            <a:r>
              <a:rPr lang="en-US" altLang="en-US" dirty="0" smtClean="0"/>
              <a:t>. </a:t>
            </a:r>
          </a:p>
          <a:p>
            <a:pPr lvl="1"/>
            <a:r>
              <a:rPr lang="en-US" altLang="en-US" dirty="0" smtClean="0"/>
              <a:t>An intentional bond of a minimum conductive surface area of (9-square inches) shall be installed in contact with the pool water. This bond shall be permitted to consist of parts that are required to be bonded in 680.26(B).</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54</a:t>
            </a:fld>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7107" name="Rectangle 3"/>
          <p:cNvSpPr>
            <a:spLocks noGrp="1" noChangeArrowheads="1"/>
          </p:cNvSpPr>
          <p:nvPr>
            <p:ph idx="1"/>
          </p:nvPr>
        </p:nvSpPr>
        <p:spPr/>
        <p:txBody>
          <a:bodyPr/>
          <a:lstStyle/>
          <a:p>
            <a:r>
              <a:rPr lang="en-US" altLang="en-US" dirty="0" smtClean="0"/>
              <a:t>680.27  </a:t>
            </a:r>
            <a:r>
              <a:rPr lang="en-US" altLang="en-US" b="1" dirty="0" smtClean="0"/>
              <a:t>Specialized Pool Equipment</a:t>
            </a:r>
          </a:p>
          <a:p>
            <a:pPr marL="971550" lvl="1" indent="-514350">
              <a:buFont typeface="+mj-lt"/>
              <a:buAutoNum type="alphaUcPeriod"/>
            </a:pPr>
            <a:r>
              <a:rPr lang="en-US" altLang="en-US" b="1" dirty="0" smtClean="0"/>
              <a:t>Underwater Audio Equipment</a:t>
            </a:r>
            <a:r>
              <a:rPr lang="en-US" altLang="en-US" dirty="0" smtClean="0"/>
              <a:t> – UL 1480 / UEAY</a:t>
            </a:r>
          </a:p>
          <a:p>
            <a:pPr marL="1371600" lvl="2" indent="-457200">
              <a:buSzPct val="100000"/>
              <a:buFont typeface="+mj-lt"/>
              <a:buAutoNum type="arabicParenR"/>
            </a:pPr>
            <a:r>
              <a:rPr lang="en-US" altLang="en-US" dirty="0" smtClean="0"/>
              <a:t>Speakers</a:t>
            </a:r>
          </a:p>
          <a:p>
            <a:pPr marL="1371600" lvl="2" indent="-457200">
              <a:buSzPct val="100000"/>
              <a:buFont typeface="+mj-lt"/>
              <a:buAutoNum type="arabicParenR"/>
            </a:pPr>
            <a:r>
              <a:rPr lang="en-US" altLang="en-US" dirty="0" smtClean="0"/>
              <a:t>Wiring Methods</a:t>
            </a:r>
          </a:p>
          <a:p>
            <a:pPr marL="1371600" lvl="2" indent="-457200">
              <a:buSzPct val="100000"/>
              <a:buFont typeface="+mj-lt"/>
              <a:buAutoNum type="arabicParenR"/>
            </a:pPr>
            <a:r>
              <a:rPr lang="en-US" altLang="en-US" dirty="0" smtClean="0"/>
              <a:t>Forming Shell &amp; Metal Screen.</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55</a:t>
            </a:fld>
            <a:endParaRPr lang="en-US"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47107" name="Rectangle 3"/>
          <p:cNvSpPr>
            <a:spLocks noGrp="1" noChangeArrowheads="1"/>
          </p:cNvSpPr>
          <p:nvPr>
            <p:ph idx="1"/>
          </p:nvPr>
        </p:nvSpPr>
        <p:spPr/>
        <p:txBody>
          <a:bodyPr/>
          <a:lstStyle/>
          <a:p>
            <a:pPr marL="342900" lvl="1" indent="-342900">
              <a:buClr>
                <a:schemeClr val="accent1"/>
              </a:buClr>
              <a:buSzTx/>
              <a:buFont typeface="Arial" panose="020B0604020202020204" pitchFamily="34" charset="0"/>
              <a:buChar char="•"/>
            </a:pPr>
            <a:r>
              <a:rPr lang="en-US" altLang="en-US" dirty="0" smtClean="0"/>
              <a:t>680.27  </a:t>
            </a:r>
            <a:r>
              <a:rPr lang="en-US" altLang="en-US" b="1" dirty="0" smtClean="0"/>
              <a:t>Specialized Pool Equipment </a:t>
            </a:r>
            <a:r>
              <a:rPr lang="en-US" altLang="en-US" dirty="0" smtClean="0"/>
              <a:t>(cont’d)</a:t>
            </a:r>
          </a:p>
          <a:p>
            <a:pPr marL="857250" lvl="2" indent="-457200">
              <a:buClr>
                <a:schemeClr val="accent1"/>
              </a:buClr>
              <a:buSzTx/>
              <a:buFont typeface="+mj-lt"/>
              <a:buAutoNum type="alphaUcPeriod" startAt="2"/>
            </a:pPr>
            <a:r>
              <a:rPr lang="en-US" altLang="en-US" dirty="0" smtClean="0"/>
              <a:t>(B) </a:t>
            </a:r>
            <a:r>
              <a:rPr lang="en-US" altLang="en-US" b="1" dirty="0" smtClean="0"/>
              <a:t>Electrically Operated Pool Covers </a:t>
            </a:r>
            <a:r>
              <a:rPr lang="en-US" altLang="en-US" dirty="0" smtClean="0"/>
              <a:t>– UL 1081 / WDDJ</a:t>
            </a:r>
          </a:p>
          <a:p>
            <a:pPr marL="1371600" lvl="2" indent="-457200">
              <a:buSzPct val="100000"/>
              <a:buFont typeface="+mj-lt"/>
              <a:buAutoNum type="arabicParenR"/>
            </a:pPr>
            <a:r>
              <a:rPr lang="en-US" altLang="en-US" dirty="0" smtClean="0"/>
              <a:t>Motors &amp; Controllers</a:t>
            </a:r>
          </a:p>
          <a:p>
            <a:pPr marL="1371600" lvl="2" indent="-457200">
              <a:buSzPct val="100000"/>
              <a:buFont typeface="+mj-lt"/>
              <a:buAutoNum type="arabicParenR"/>
            </a:pPr>
            <a:r>
              <a:rPr lang="en-US" altLang="en-US" dirty="0" smtClean="0"/>
              <a:t>Protection </a:t>
            </a:r>
          </a:p>
          <a:p>
            <a:pPr marL="1371600" lvl="2" indent="-457200">
              <a:buSzPct val="100000"/>
              <a:buFont typeface="+mj-lt"/>
              <a:buAutoNum type="arabicParenR"/>
            </a:pPr>
            <a:r>
              <a:rPr lang="en-US" altLang="en-US" dirty="0" smtClean="0"/>
              <a:t>Deck Area Heating</a:t>
            </a:r>
          </a:p>
          <a:p>
            <a:pPr marL="1828800" lvl="3" indent="-457200">
              <a:buSzPct val="100000"/>
              <a:buFont typeface="+mj-lt"/>
              <a:buAutoNum type="alphaLcParenR"/>
            </a:pPr>
            <a:r>
              <a:rPr lang="en-US" altLang="en-US" dirty="0" smtClean="0"/>
              <a:t>Unit Heaters</a:t>
            </a:r>
          </a:p>
          <a:p>
            <a:pPr marL="1828800" lvl="3" indent="-457200">
              <a:buSzPct val="100000"/>
              <a:buFont typeface="+mj-lt"/>
              <a:buAutoNum type="alphaLcParenR"/>
            </a:pPr>
            <a:r>
              <a:rPr lang="en-US" altLang="en-US" dirty="0" smtClean="0"/>
              <a:t>Permanently Wired Radiant Heaters</a:t>
            </a:r>
          </a:p>
          <a:p>
            <a:pPr marL="1828800" lvl="3" indent="-457200">
              <a:buSzPct val="100000"/>
              <a:buFont typeface="+mj-lt"/>
              <a:buAutoNum type="alphaLcParenR"/>
            </a:pPr>
            <a:r>
              <a:rPr lang="en-US" altLang="en-US" dirty="0" smtClean="0"/>
              <a:t>Radiant Heater Cables Not Permitted.</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56</a:t>
            </a:fld>
            <a:endParaRPr lang="en-US"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ltLang="en-US" smtClean="0"/>
          </a:p>
        </p:txBody>
      </p:sp>
      <p:sp>
        <p:nvSpPr>
          <p:cNvPr id="48131" name="Rectangle 3"/>
          <p:cNvSpPr>
            <a:spLocks noGrp="1" noChangeArrowheads="1"/>
          </p:cNvSpPr>
          <p:nvPr>
            <p:ph idx="1"/>
          </p:nvPr>
        </p:nvSpPr>
        <p:spPr/>
        <p:txBody>
          <a:bodyPr/>
          <a:lstStyle/>
          <a:p>
            <a:pPr eaLnBrk="1" hangingPunct="1"/>
            <a:endParaRPr lang="en-US" altLang="en-US" smtClean="0"/>
          </a:p>
        </p:txBody>
      </p:sp>
      <p:pic>
        <p:nvPicPr>
          <p:cNvPr id="48132" name="Picture 5" descr="SP-8Spe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57</a:t>
            </a:fld>
            <a:endParaRPr lang="en-US"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altLang="en-US" smtClean="0"/>
          </a:p>
        </p:txBody>
      </p:sp>
      <p:sp>
        <p:nvSpPr>
          <p:cNvPr id="49155" name="Rectangle 3"/>
          <p:cNvSpPr>
            <a:spLocks noGrp="1" noChangeArrowheads="1"/>
          </p:cNvSpPr>
          <p:nvPr>
            <p:ph idx="1"/>
          </p:nvPr>
        </p:nvSpPr>
        <p:spPr/>
        <p:txBody>
          <a:bodyPr/>
          <a:lstStyle/>
          <a:p>
            <a:pPr eaLnBrk="1" hangingPunct="1"/>
            <a:endParaRPr lang="en-US" altLang="en-US" smtClean="0"/>
          </a:p>
        </p:txBody>
      </p:sp>
      <p:pic>
        <p:nvPicPr>
          <p:cNvPr id="49156" name="Picture 5" descr="pS542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58</a:t>
            </a:fld>
            <a:endParaRPr lang="en-US"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ltLang="en-US" smtClean="0"/>
          </a:p>
        </p:txBody>
      </p:sp>
      <p:sp>
        <p:nvSpPr>
          <p:cNvPr id="50179" name="Rectangle 3"/>
          <p:cNvSpPr>
            <a:spLocks noGrp="1" noChangeArrowheads="1"/>
          </p:cNvSpPr>
          <p:nvPr>
            <p:ph idx="1"/>
          </p:nvPr>
        </p:nvSpPr>
        <p:spPr/>
        <p:txBody>
          <a:bodyPr/>
          <a:lstStyle/>
          <a:p>
            <a:pPr eaLnBrk="1" hangingPunct="1"/>
            <a:endParaRPr lang="en-US" altLang="en-US" smtClean="0"/>
          </a:p>
        </p:txBody>
      </p:sp>
      <p:pic>
        <p:nvPicPr>
          <p:cNvPr id="50180" name="Picture 5" descr="HZE15120SU-Curved-Back-Heate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5DE59E0D-D24E-4103-975F-144957FF6750}" type="slidenum">
              <a:rPr lang="en-US" altLang="en-US" smtClean="0"/>
              <a:pPr/>
              <a:t>59</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Relevant Codes and Standards:</a:t>
            </a:r>
            <a:br>
              <a:rPr lang="en-US" altLang="en-US" dirty="0" smtClean="0"/>
            </a:br>
            <a:r>
              <a:rPr lang="en-US" altLang="en-US" dirty="0" smtClean="0"/>
              <a:t>FBC</a:t>
            </a:r>
          </a:p>
        </p:txBody>
      </p:sp>
      <p:sp>
        <p:nvSpPr>
          <p:cNvPr id="5123" name="Rectangle 3"/>
          <p:cNvSpPr>
            <a:spLocks noGrp="1" noChangeArrowheads="1"/>
          </p:cNvSpPr>
          <p:nvPr>
            <p:ph idx="1"/>
          </p:nvPr>
        </p:nvSpPr>
        <p:spPr>
          <a:xfrm>
            <a:off x="457200" y="1752600"/>
            <a:ext cx="8686800" cy="4953000"/>
          </a:xfrm>
        </p:spPr>
        <p:txBody>
          <a:bodyPr>
            <a:normAutofit fontScale="77500" lnSpcReduction="20000"/>
          </a:bodyPr>
          <a:lstStyle/>
          <a:p>
            <a:r>
              <a:rPr lang="en-US" altLang="en-US" b="1" dirty="0" smtClean="0"/>
              <a:t>5th Edition FBC - Building: Section 454 </a:t>
            </a:r>
            <a:r>
              <a:rPr lang="en-US" altLang="en-US" dirty="0" smtClean="0"/>
              <a:t>(cont’d)</a:t>
            </a:r>
          </a:p>
          <a:p>
            <a:pPr lvl="1"/>
            <a:r>
              <a:rPr lang="en-US" altLang="en-US" dirty="0" smtClean="0"/>
              <a:t>A public swimming pool or public pool shall mean a conventional pool, spa-type pool, wading pool, special purpose pool, or water recreation attraction, to which admission may be gained with or without payment of a fee and includes, but is not limited to, pools operated by or serving camps, churches, cities, counties, day care centers, group home facilities for eight or more clients, health spas, institutions, parks, state agencies, schools, subdivisions, or the cooperative living-type projects of five or more living units, such as apartments, boardinghouses, hotels, mobile home parks, motels, recreational vehicle parks, and townhouses.  The term does not include a swimming pool located on the grounds of a private residence.</a:t>
            </a:r>
          </a:p>
        </p:txBody>
      </p:sp>
      <p:sp>
        <p:nvSpPr>
          <p:cNvPr id="4" name="Slide Number Placeholder 3"/>
          <p:cNvSpPr>
            <a:spLocks noGrp="1"/>
          </p:cNvSpPr>
          <p:nvPr>
            <p:ph type="sldNum" sz="quarter" idx="10"/>
          </p:nvPr>
        </p:nvSpPr>
        <p:spPr/>
        <p:txBody>
          <a:bodyPr/>
          <a:lstStyle/>
          <a:p>
            <a:fld id="{5DE59E0D-D24E-4103-975F-144957FF6750}" type="slidenum">
              <a:rPr lang="en-US" altLang="en-US" smtClean="0"/>
              <a:pPr/>
              <a:t>6</a:t>
            </a:fld>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51203" name="Rectangle 3"/>
          <p:cNvSpPr>
            <a:spLocks noGrp="1" noChangeArrowheads="1"/>
          </p:cNvSpPr>
          <p:nvPr>
            <p:ph idx="1"/>
          </p:nvPr>
        </p:nvSpPr>
        <p:spPr/>
        <p:txBody>
          <a:bodyPr>
            <a:normAutofit fontScale="77500" lnSpcReduction="20000"/>
          </a:bodyPr>
          <a:lstStyle/>
          <a:p>
            <a:pPr marL="571500" indent="-571500">
              <a:buFont typeface="+mj-lt"/>
              <a:buAutoNum type="romanUcPeriod" startAt="3"/>
            </a:pPr>
            <a:r>
              <a:rPr lang="en-US" altLang="en-US" b="1" dirty="0" smtClean="0"/>
              <a:t>Storable Pools</a:t>
            </a:r>
          </a:p>
          <a:p>
            <a:r>
              <a:rPr lang="en-US" altLang="en-US" b="1" dirty="0" smtClean="0"/>
              <a:t>Storable Swimming, Wading, or Immersion Pool</a:t>
            </a:r>
            <a:r>
              <a:rPr lang="en-US" altLang="en-US" dirty="0" smtClean="0"/>
              <a:t> - those that constructed on/above the ground and are capable of holding water to a maximum depth of 42 in., or a pool with nonmetallic, molded polymeric walls or inflatable walls regardless of dimension.</a:t>
            </a:r>
          </a:p>
          <a:p>
            <a:pPr lvl="1"/>
            <a:r>
              <a:rPr lang="en-US" altLang="en-US" dirty="0" smtClean="0"/>
              <a:t>680.30 – General</a:t>
            </a:r>
          </a:p>
          <a:p>
            <a:pPr lvl="1"/>
            <a:r>
              <a:rPr lang="en-US" altLang="en-US" dirty="0" smtClean="0"/>
              <a:t>680.31 – Pumps</a:t>
            </a:r>
          </a:p>
          <a:p>
            <a:pPr lvl="1"/>
            <a:r>
              <a:rPr lang="en-US" altLang="en-US" dirty="0" smtClean="0"/>
              <a:t>680.32 – Ground-Fault Circuit Interrupters Required</a:t>
            </a:r>
          </a:p>
          <a:p>
            <a:pPr lvl="1"/>
            <a:r>
              <a:rPr lang="en-US" altLang="en-US" dirty="0" smtClean="0"/>
              <a:t>680.33 – Luminaires</a:t>
            </a:r>
          </a:p>
          <a:p>
            <a:pPr lvl="1"/>
            <a:r>
              <a:rPr lang="en-US" altLang="en-US" dirty="0" smtClean="0"/>
              <a:t>680.34 – Receptacle Locations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60</a:t>
            </a:fld>
            <a:endParaRPr lang="en-US"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Relevant FBC and NEC codes</a:t>
            </a:r>
            <a:br>
              <a:rPr lang="en-US" altLang="en-US" dirty="0" smtClean="0"/>
            </a:br>
            <a:r>
              <a:rPr lang="en-US" altLang="en-US" dirty="0" smtClean="0"/>
              <a:t>and standards (UL)</a:t>
            </a:r>
          </a:p>
        </p:txBody>
      </p:sp>
      <p:sp>
        <p:nvSpPr>
          <p:cNvPr id="56323" name="Rectangle 3"/>
          <p:cNvSpPr>
            <a:spLocks noGrp="1" noChangeArrowheads="1"/>
          </p:cNvSpPr>
          <p:nvPr>
            <p:ph idx="1"/>
          </p:nvPr>
        </p:nvSpPr>
        <p:spPr/>
        <p:txBody>
          <a:bodyPr>
            <a:normAutofit fontScale="92500" lnSpcReduction="10000"/>
          </a:bodyPr>
          <a:lstStyle/>
          <a:p>
            <a:r>
              <a:rPr lang="en-US" altLang="en-US" b="1" dirty="0" smtClean="0"/>
              <a:t>Pumps / GFCI Protection</a:t>
            </a:r>
          </a:p>
          <a:p>
            <a:pPr marL="457200" lvl="1" indent="0">
              <a:buNone/>
            </a:pPr>
            <a:r>
              <a:rPr lang="en-US" altLang="en-US" dirty="0" smtClean="0"/>
              <a:t>Storable Pools shall comply with Part I &amp; III of Article 680</a:t>
            </a:r>
          </a:p>
          <a:p>
            <a:pPr lvl="1"/>
            <a:r>
              <a:rPr lang="en-US" altLang="en-US" dirty="0" smtClean="0"/>
              <a:t>680.31 </a:t>
            </a:r>
            <a:r>
              <a:rPr lang="en-US" altLang="en-US" b="1" dirty="0" smtClean="0"/>
              <a:t>Pumps</a:t>
            </a:r>
          </a:p>
          <a:p>
            <a:pPr lvl="2"/>
            <a:r>
              <a:rPr lang="en-US" altLang="en-US" dirty="0" smtClean="0"/>
              <a:t>Cord-connected pool filter pumps shall be provided with a GFCI that is integral to the cord or attachment plug.</a:t>
            </a:r>
          </a:p>
          <a:p>
            <a:pPr lvl="1"/>
            <a:r>
              <a:rPr lang="en-US" altLang="en-US" dirty="0" smtClean="0"/>
              <a:t>680.32 </a:t>
            </a:r>
            <a:r>
              <a:rPr lang="en-US" altLang="en-US" b="1" dirty="0" smtClean="0"/>
              <a:t>GFCI Protection Required</a:t>
            </a:r>
          </a:p>
          <a:p>
            <a:pPr lvl="2"/>
            <a:r>
              <a:rPr lang="en-US" altLang="en-US" dirty="0" smtClean="0"/>
              <a:t>All electrical equipment for the storable pool &amp; 125-volt, 15- and 20-ampere receptacles within 20 </a:t>
            </a:r>
            <a:r>
              <a:rPr lang="en-US" altLang="en-US" dirty="0" err="1" smtClean="0"/>
              <a:t>ft</a:t>
            </a:r>
            <a:r>
              <a:rPr lang="en-US" altLang="en-US" dirty="0" smtClean="0"/>
              <a:t> of the storable pool shall be protected by a GFCI.</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61</a:t>
            </a:fld>
            <a:endParaRPr lang="en-US"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57347" name="Rectangle 3"/>
          <p:cNvSpPr>
            <a:spLocks noGrp="1" noChangeArrowheads="1"/>
          </p:cNvSpPr>
          <p:nvPr>
            <p:ph idx="1"/>
          </p:nvPr>
        </p:nvSpPr>
        <p:spPr/>
        <p:txBody>
          <a:bodyPr>
            <a:normAutofit lnSpcReduction="10000"/>
          </a:bodyPr>
          <a:lstStyle/>
          <a:p>
            <a:r>
              <a:rPr lang="en-US" altLang="en-US" dirty="0" smtClean="0"/>
              <a:t>680.33 </a:t>
            </a:r>
            <a:r>
              <a:rPr lang="en-US" altLang="en-US" b="1" dirty="0" smtClean="0"/>
              <a:t>Luminaires</a:t>
            </a:r>
          </a:p>
          <a:p>
            <a:pPr marL="971550" lvl="1" indent="-514350">
              <a:buFont typeface="+mj-lt"/>
              <a:buAutoNum type="alphaUcPeriod"/>
            </a:pPr>
            <a:r>
              <a:rPr lang="en-US" altLang="en-US" dirty="0" smtClean="0"/>
              <a:t>Within the Low Voltage Limit Contact</a:t>
            </a:r>
          </a:p>
          <a:p>
            <a:pPr lvl="2"/>
            <a:r>
              <a:rPr lang="en-US" altLang="en-US" dirty="0" smtClean="0"/>
              <a:t>Luminaires shall be a </a:t>
            </a:r>
            <a:r>
              <a:rPr lang="en-US" altLang="en-US" b="1" dirty="0" smtClean="0"/>
              <a:t>LISTED</a:t>
            </a:r>
            <a:r>
              <a:rPr lang="en-US" altLang="en-US" dirty="0" smtClean="0"/>
              <a:t> cord-and-plug connected lighting assembly that complies with Part II of Article 680 and located in or on the wall of the pool.</a:t>
            </a:r>
          </a:p>
          <a:p>
            <a:pPr marL="971550" lvl="1" indent="-514350">
              <a:buFont typeface="+mj-lt"/>
              <a:buAutoNum type="alphaUcPeriod"/>
            </a:pPr>
            <a:r>
              <a:rPr lang="en-US" dirty="0" smtClean="0"/>
              <a:t>Over the Low Voltage Contact Limit But Not over 150 Volts</a:t>
            </a:r>
          </a:p>
          <a:p>
            <a:pPr lvl="2"/>
            <a:r>
              <a:rPr lang="en-US" dirty="0" smtClean="0"/>
              <a:t>Shall be a </a:t>
            </a:r>
            <a:r>
              <a:rPr lang="en-US" b="1" dirty="0" smtClean="0"/>
              <a:t>LISTED</a:t>
            </a:r>
            <a:r>
              <a:rPr lang="en-US" dirty="0" smtClean="0"/>
              <a:t> cord-and-plug connected lightning assembly that complies with 680.23(A)(5) and located in or on the wall of the pool.</a:t>
            </a:r>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62</a:t>
            </a:fld>
            <a:endParaRPr lang="en-US"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54275" name="Rectangle 3"/>
          <p:cNvSpPr>
            <a:spLocks noGrp="1" noChangeArrowheads="1"/>
          </p:cNvSpPr>
          <p:nvPr>
            <p:ph idx="1"/>
          </p:nvPr>
        </p:nvSpPr>
        <p:spPr/>
        <p:txBody>
          <a:bodyPr>
            <a:normAutofit lnSpcReduction="10000"/>
          </a:bodyPr>
          <a:lstStyle/>
          <a:p>
            <a:r>
              <a:rPr lang="en-US" altLang="en-US" dirty="0" smtClean="0"/>
              <a:t>680.34 </a:t>
            </a:r>
            <a:r>
              <a:rPr lang="en-US" altLang="en-US" b="1" dirty="0" smtClean="0"/>
              <a:t>Receptacle Locations</a:t>
            </a:r>
            <a:r>
              <a:rPr lang="en-US" altLang="en-US" dirty="0" smtClean="0"/>
              <a:t>	</a:t>
            </a:r>
          </a:p>
          <a:p>
            <a:pPr lvl="1"/>
            <a:r>
              <a:rPr lang="en-US" altLang="en-US" dirty="0" smtClean="0"/>
              <a:t>Receptacles shall not be located less than (6 </a:t>
            </a:r>
            <a:r>
              <a:rPr lang="en-US" altLang="en-US" dirty="0" err="1" smtClean="0"/>
              <a:t>ft</a:t>
            </a:r>
            <a:r>
              <a:rPr lang="en-US" altLang="en-US" dirty="0" smtClean="0"/>
              <a:t>) from the inside walls of a pool. In determining these dimensions, the distance to be measured shall be the shortest path the supply cord of an appliance connected to the receptacle would follow without piercing a floor, wall, ceiling, doorway with hinged or sliding door, window opening, or other effective permanent barrier.</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63</a:t>
            </a:fld>
            <a:endParaRPr lang="en-US"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55299" name="Rectangle 3"/>
          <p:cNvSpPr>
            <a:spLocks noGrp="1" noChangeArrowheads="1"/>
          </p:cNvSpPr>
          <p:nvPr>
            <p:ph idx="1"/>
          </p:nvPr>
        </p:nvSpPr>
        <p:spPr/>
        <p:txBody>
          <a:bodyPr/>
          <a:lstStyle/>
          <a:p>
            <a:pPr marL="571500" indent="-571500">
              <a:buFont typeface="+mj-lt"/>
              <a:buAutoNum type="romanUcPeriod" startAt="4"/>
            </a:pPr>
            <a:r>
              <a:rPr lang="en-US" altLang="en-US" b="1" dirty="0" smtClean="0"/>
              <a:t>Spas &amp; Hot Tubs</a:t>
            </a:r>
          </a:p>
          <a:p>
            <a:r>
              <a:rPr lang="en-US" altLang="en-US" dirty="0" smtClean="0"/>
              <a:t>680.40 General – UL 1563 / WBYQ / WCZW</a:t>
            </a:r>
          </a:p>
          <a:p>
            <a:r>
              <a:rPr lang="en-US" altLang="en-US" dirty="0" smtClean="0"/>
              <a:t>680.41 Emergency Switch for Spas &amp; Hot Tubs</a:t>
            </a:r>
          </a:p>
          <a:p>
            <a:r>
              <a:rPr lang="en-US" altLang="en-US" dirty="0" smtClean="0"/>
              <a:t>680.42 – </a:t>
            </a:r>
            <a:r>
              <a:rPr lang="en-US" altLang="en-US" b="1" i="1" dirty="0" smtClean="0"/>
              <a:t>Outdoor Installations*</a:t>
            </a:r>
          </a:p>
          <a:p>
            <a:r>
              <a:rPr lang="en-US" altLang="en-US" dirty="0" smtClean="0"/>
              <a:t>680.43 – </a:t>
            </a:r>
            <a:r>
              <a:rPr lang="en-US" altLang="en-US" b="1" i="1" dirty="0" smtClean="0"/>
              <a:t>Indoor Installation*</a:t>
            </a:r>
          </a:p>
          <a:p>
            <a:r>
              <a:rPr lang="en-US" altLang="en-US" dirty="0" smtClean="0"/>
              <a:t>680.44 - Protection</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64</a:t>
            </a:fld>
            <a:endParaRPr lang="en-US"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73731" name="Rectangle 3"/>
          <p:cNvSpPr>
            <a:spLocks noGrp="1" noChangeArrowheads="1"/>
          </p:cNvSpPr>
          <p:nvPr>
            <p:ph idx="1"/>
          </p:nvPr>
        </p:nvSpPr>
        <p:spPr/>
        <p:txBody>
          <a:bodyPr/>
          <a:lstStyle/>
          <a:p>
            <a:r>
              <a:rPr lang="en-US" altLang="en-US" dirty="0" smtClean="0"/>
              <a:t>680.42 </a:t>
            </a:r>
            <a:r>
              <a:rPr lang="en-US" altLang="en-US" b="1" dirty="0" smtClean="0"/>
              <a:t>Outdoor Installations</a:t>
            </a:r>
          </a:p>
          <a:p>
            <a:pPr lvl="1"/>
            <a:r>
              <a:rPr lang="en-US" altLang="en-US" dirty="0" smtClean="0"/>
              <a:t>Shall comply with Part I &amp; II of the Article</a:t>
            </a:r>
          </a:p>
          <a:p>
            <a:pPr lvl="1"/>
            <a:r>
              <a:rPr lang="en-US" altLang="en-US" dirty="0" smtClean="0"/>
              <a:t>Flexible Conduit – 6 </a:t>
            </a:r>
            <a:r>
              <a:rPr lang="en-US" altLang="en-US" dirty="0" err="1" smtClean="0"/>
              <a:t>ft</a:t>
            </a:r>
            <a:r>
              <a:rPr lang="en-US" altLang="en-US" dirty="0" smtClean="0"/>
              <a:t> maximum (external to the spa)</a:t>
            </a:r>
          </a:p>
          <a:p>
            <a:pPr lvl="1"/>
            <a:r>
              <a:rPr lang="en-US" altLang="en-US" dirty="0" smtClean="0"/>
              <a:t>Cord-&amp;-Plug Connection – 15 </a:t>
            </a:r>
            <a:r>
              <a:rPr lang="en-US" altLang="en-US" dirty="0" err="1" smtClean="0"/>
              <a:t>ft</a:t>
            </a:r>
            <a:r>
              <a:rPr lang="en-US" altLang="en-US" dirty="0" smtClean="0"/>
              <a:t> maximum</a:t>
            </a:r>
          </a:p>
          <a:p>
            <a:pPr lvl="1"/>
            <a:r>
              <a:rPr lang="en-US" altLang="en-US" dirty="0" smtClean="0"/>
              <a:t>Cable assemblies are permitted where located in the interior of a one-family dwelling</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65</a:t>
            </a:fld>
            <a:endParaRPr lang="en-US"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1443" name="Content Placeholder 2"/>
          <p:cNvSpPr>
            <a:spLocks noGrp="1"/>
          </p:cNvSpPr>
          <p:nvPr>
            <p:ph idx="1"/>
          </p:nvPr>
        </p:nvSpPr>
        <p:spPr/>
        <p:txBody>
          <a:bodyPr/>
          <a:lstStyle/>
          <a:p>
            <a:r>
              <a:rPr lang="en-US" altLang="en-US" dirty="0" smtClean="0"/>
              <a:t>TIA 11-1 – 680.42(B) </a:t>
            </a:r>
            <a:r>
              <a:rPr lang="en-US" altLang="en-US" b="1" dirty="0" smtClean="0"/>
              <a:t>Bonding</a:t>
            </a:r>
          </a:p>
          <a:p>
            <a:pPr lvl="1"/>
            <a:r>
              <a:rPr lang="en-US" altLang="en-US" b="1" dirty="0" smtClean="0"/>
              <a:t>Exception No. 1 </a:t>
            </a:r>
            <a:r>
              <a:rPr lang="en-US" altLang="en-US" dirty="0" smtClean="0"/>
              <a:t>– The metal bands or hoops used to secure wooden staves shall not be required to be bonded.</a:t>
            </a:r>
          </a:p>
          <a:p>
            <a:pPr lvl="1"/>
            <a:r>
              <a:rPr lang="en-US" altLang="en-US" b="1" dirty="0" smtClean="0"/>
              <a:t>Exception No. 2 </a:t>
            </a:r>
            <a:r>
              <a:rPr lang="en-US" altLang="en-US" dirty="0" smtClean="0"/>
              <a:t>– The top rim of the spa is (28 in.) above the perimeter surfaces within (30 in.) of the spa.</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66</a:t>
            </a:fld>
            <a:endParaRPr lang="en-US"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58371" name="Rectangle 3"/>
          <p:cNvSpPr>
            <a:spLocks noGrp="1" noChangeArrowheads="1"/>
          </p:cNvSpPr>
          <p:nvPr>
            <p:ph idx="1"/>
          </p:nvPr>
        </p:nvSpPr>
        <p:spPr/>
        <p:txBody>
          <a:bodyPr>
            <a:normAutofit fontScale="92500" lnSpcReduction="20000"/>
          </a:bodyPr>
          <a:lstStyle/>
          <a:p>
            <a:r>
              <a:rPr lang="en-US" altLang="en-US" dirty="0" smtClean="0"/>
              <a:t>680.43 </a:t>
            </a:r>
            <a:r>
              <a:rPr lang="en-US" altLang="en-US" b="1" dirty="0" smtClean="0"/>
              <a:t>Indoor Installations</a:t>
            </a:r>
          </a:p>
          <a:p>
            <a:pPr lvl="2"/>
            <a:r>
              <a:rPr lang="en-US" altLang="en-US" dirty="0" smtClean="0"/>
              <a:t>Receptacles – Location &amp; Protection</a:t>
            </a:r>
          </a:p>
          <a:p>
            <a:pPr lvl="2"/>
            <a:r>
              <a:rPr lang="en-US" altLang="en-US" dirty="0" smtClean="0"/>
              <a:t>Luminaires / Fans – Elevation Requirements</a:t>
            </a:r>
          </a:p>
          <a:p>
            <a:pPr lvl="2"/>
            <a:r>
              <a:rPr lang="en-US" altLang="en-US" dirty="0" smtClean="0"/>
              <a:t>Switches – Location</a:t>
            </a:r>
          </a:p>
          <a:p>
            <a:pPr lvl="2"/>
            <a:r>
              <a:rPr lang="en-US" altLang="en-US" dirty="0" smtClean="0"/>
              <a:t>Bonding – (5) parts</a:t>
            </a:r>
          </a:p>
          <a:p>
            <a:pPr lvl="2"/>
            <a:r>
              <a:rPr lang="en-US" altLang="en-US" dirty="0" smtClean="0"/>
              <a:t>Methods of Bonding – (3) methods</a:t>
            </a:r>
          </a:p>
          <a:p>
            <a:pPr lvl="2"/>
            <a:r>
              <a:rPr lang="en-US" altLang="en-US" dirty="0" smtClean="0"/>
              <a:t>Grounding – (2) requirements</a:t>
            </a:r>
          </a:p>
          <a:p>
            <a:pPr lvl="2"/>
            <a:r>
              <a:rPr lang="en-US" altLang="en-US" dirty="0" smtClean="0"/>
              <a:t>Underwater Audio Equipment – Part II</a:t>
            </a:r>
          </a:p>
          <a:p>
            <a:pPr lvl="1"/>
            <a:r>
              <a:rPr lang="en-US" altLang="en-US" b="1" dirty="0" smtClean="0"/>
              <a:t>Exception No. 2.  </a:t>
            </a:r>
            <a:r>
              <a:rPr lang="en-US" altLang="en-US" dirty="0" smtClean="0"/>
              <a:t>The equipotential bonding requirements for perimeter surfaces in 680.26(B)(2) </a:t>
            </a:r>
            <a:r>
              <a:rPr lang="en-US" altLang="en-US" i="1" dirty="0" smtClean="0"/>
              <a:t>shall not apply </a:t>
            </a:r>
            <a:r>
              <a:rPr lang="en-US" altLang="en-US" dirty="0" smtClean="0"/>
              <a:t>to a listed self-contained spa or hot tub installed above a finished floor.</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67</a:t>
            </a:fld>
            <a:endParaRPr lang="en-US"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Relevant Standards:</a:t>
            </a:r>
            <a:br>
              <a:rPr lang="en-US" altLang="en-US" smtClean="0"/>
            </a:br>
            <a:r>
              <a:rPr lang="en-US" altLang="en-US" smtClean="0"/>
              <a:t>NEC – Article 680</a:t>
            </a:r>
            <a:endParaRPr lang="en-US" altLang="en-US" dirty="0" smtClean="0"/>
          </a:p>
        </p:txBody>
      </p:sp>
      <p:sp>
        <p:nvSpPr>
          <p:cNvPr id="64515" name="Rectangle 3"/>
          <p:cNvSpPr>
            <a:spLocks noGrp="1" noChangeArrowheads="1"/>
          </p:cNvSpPr>
          <p:nvPr>
            <p:ph idx="1"/>
          </p:nvPr>
        </p:nvSpPr>
        <p:spPr/>
        <p:txBody>
          <a:bodyPr>
            <a:normAutofit fontScale="85000" lnSpcReduction="20000"/>
          </a:bodyPr>
          <a:lstStyle/>
          <a:p>
            <a:pPr marL="571500" indent="-571500">
              <a:buFont typeface="+mj-lt"/>
              <a:buAutoNum type="romanUcPeriod" startAt="5"/>
            </a:pPr>
            <a:r>
              <a:rPr lang="en-US" altLang="en-US" b="1" dirty="0" smtClean="0"/>
              <a:t>Fountains</a:t>
            </a:r>
          </a:p>
          <a:p>
            <a:pPr lvl="1">
              <a:tabLst>
                <a:tab pos="2001838" algn="l"/>
              </a:tabLst>
            </a:pPr>
            <a:r>
              <a:rPr lang="en-US" altLang="en-US" dirty="0" smtClean="0"/>
              <a:t>680.50	General</a:t>
            </a:r>
          </a:p>
          <a:p>
            <a:pPr lvl="1">
              <a:tabLst>
                <a:tab pos="2001838" algn="l"/>
              </a:tabLst>
            </a:pPr>
            <a:r>
              <a:rPr lang="en-US" altLang="en-US" dirty="0" smtClean="0"/>
              <a:t>680.51	</a:t>
            </a:r>
            <a:r>
              <a:rPr lang="en-US" altLang="en-US" b="1" i="1" dirty="0" smtClean="0"/>
              <a:t>Luminaires, Submersible Pumps, &amp; 	Other Submersible Equipment*</a:t>
            </a:r>
          </a:p>
          <a:p>
            <a:pPr lvl="1">
              <a:tabLst>
                <a:tab pos="2001838" algn="l"/>
              </a:tabLst>
            </a:pPr>
            <a:r>
              <a:rPr lang="en-US" altLang="en-US" dirty="0" smtClean="0"/>
              <a:t>680.52	Junction Boxes &amp; Other Enclosures</a:t>
            </a:r>
          </a:p>
          <a:p>
            <a:pPr lvl="1">
              <a:tabLst>
                <a:tab pos="2001838" algn="l"/>
              </a:tabLst>
            </a:pPr>
            <a:r>
              <a:rPr lang="en-US" altLang="en-US" dirty="0" smtClean="0"/>
              <a:t>680.53	</a:t>
            </a:r>
            <a:r>
              <a:rPr lang="en-US" altLang="en-US" b="1" i="1" dirty="0" smtClean="0"/>
              <a:t>Bonding*</a:t>
            </a:r>
          </a:p>
          <a:p>
            <a:pPr lvl="1">
              <a:tabLst>
                <a:tab pos="2001838" algn="l"/>
              </a:tabLst>
            </a:pPr>
            <a:r>
              <a:rPr lang="en-US" altLang="en-US" dirty="0" smtClean="0"/>
              <a:t>680.54	</a:t>
            </a:r>
            <a:r>
              <a:rPr lang="en-US" altLang="en-US" b="1" i="1" dirty="0" smtClean="0"/>
              <a:t>Grounding*</a:t>
            </a:r>
          </a:p>
          <a:p>
            <a:pPr lvl="1">
              <a:tabLst>
                <a:tab pos="2001838" algn="l"/>
              </a:tabLst>
            </a:pPr>
            <a:r>
              <a:rPr lang="en-US" altLang="en-US" dirty="0" smtClean="0"/>
              <a:t>680.55	Methods of Grounding</a:t>
            </a:r>
          </a:p>
          <a:p>
            <a:pPr lvl="1">
              <a:tabLst>
                <a:tab pos="2001838" algn="l"/>
              </a:tabLst>
            </a:pPr>
            <a:r>
              <a:rPr lang="en-US" altLang="en-US" dirty="0" smtClean="0"/>
              <a:t>680.56	Cord-and-Plug Connected Equipment</a:t>
            </a:r>
          </a:p>
          <a:p>
            <a:pPr lvl="1">
              <a:tabLst>
                <a:tab pos="2001838" algn="l"/>
              </a:tabLst>
            </a:pPr>
            <a:r>
              <a:rPr lang="en-US" altLang="en-US" dirty="0" smtClean="0"/>
              <a:t>680.57	Signs</a:t>
            </a:r>
          </a:p>
          <a:p>
            <a:pPr lvl="1">
              <a:tabLst>
                <a:tab pos="2001838" algn="l"/>
              </a:tabLst>
            </a:pPr>
            <a:r>
              <a:rPr lang="en-US" altLang="en-US" dirty="0" smtClean="0"/>
              <a:t>680.68	GFCI Protection for Adjacent 	Receptacle Outlets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68</a:t>
            </a:fld>
            <a:endParaRPr lang="en-US"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lstStyle/>
          <a:p>
            <a:r>
              <a:rPr lang="en-US" altLang="en-US" dirty="0" smtClean="0"/>
              <a:t>680.50 </a:t>
            </a:r>
            <a:r>
              <a:rPr lang="en-US" altLang="en-US" b="1" dirty="0" smtClean="0"/>
              <a:t>General</a:t>
            </a:r>
          </a:p>
          <a:p>
            <a:pPr lvl="1"/>
            <a:r>
              <a:rPr lang="en-US" altLang="en-US" dirty="0" smtClean="0"/>
              <a:t>Shall comply with Part I of the Article</a:t>
            </a:r>
          </a:p>
          <a:p>
            <a:pPr lvl="1"/>
            <a:r>
              <a:rPr lang="en-US" altLang="en-US" dirty="0" smtClean="0"/>
              <a:t>Fountains with water common to a pool shall comply with Part II of the Article</a:t>
            </a:r>
          </a:p>
          <a:p>
            <a:pPr lvl="1"/>
            <a:r>
              <a:rPr lang="en-US" altLang="en-US" dirty="0" smtClean="0"/>
              <a:t>Portable fountains shall comply with Parts II &amp; III of Article 422</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69</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DE59E0D-D24E-4103-975F-144957FF6750}" type="slidenum">
              <a:rPr lang="en-US" altLang="en-US" smtClean="0"/>
              <a:pPr/>
              <a:t>7</a:t>
            </a:fld>
            <a:endParaRPr lang="en-US" altLang="en-US" dirty="0"/>
          </a:p>
        </p:txBody>
      </p:sp>
      <p:pic>
        <p:nvPicPr>
          <p:cNvPr id="6148" name="Picture 5" descr="White%20Creek%20and%20Wading%20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lstStyle/>
          <a:p>
            <a:r>
              <a:rPr lang="en-US" altLang="en-US" dirty="0" smtClean="0"/>
              <a:t>680.51 </a:t>
            </a:r>
            <a:r>
              <a:rPr lang="en-US" altLang="en-US" b="1" dirty="0" smtClean="0"/>
              <a:t>Equipment</a:t>
            </a:r>
          </a:p>
          <a:p>
            <a:pPr marL="971550" lvl="1" indent="-457200">
              <a:buSzPct val="100000"/>
              <a:buFont typeface="+mj-lt"/>
              <a:buAutoNum type="alphaUcPeriod"/>
            </a:pPr>
            <a:r>
              <a:rPr lang="en-US" altLang="en-US" dirty="0" smtClean="0"/>
              <a:t>GFCI Protection requirements</a:t>
            </a:r>
          </a:p>
          <a:p>
            <a:pPr marL="971550" lvl="1" indent="-457200">
              <a:buSzPct val="100000"/>
              <a:buFont typeface="+mj-lt"/>
              <a:buAutoNum type="alphaUcPeriod"/>
            </a:pPr>
            <a:r>
              <a:rPr lang="en-US" altLang="en-US" dirty="0" smtClean="0"/>
              <a:t>Operating Voltage limitations</a:t>
            </a:r>
          </a:p>
          <a:p>
            <a:pPr marL="971550" lvl="1" indent="-457200">
              <a:buSzPct val="100000"/>
              <a:buFont typeface="+mj-lt"/>
              <a:buAutoNum type="alphaUcPeriod"/>
            </a:pPr>
            <a:r>
              <a:rPr lang="en-US" altLang="en-US" dirty="0" smtClean="0"/>
              <a:t>Luminaire Lenses requirements</a:t>
            </a:r>
          </a:p>
          <a:p>
            <a:pPr marL="971550" lvl="1" indent="-457200">
              <a:buSzPct val="100000"/>
              <a:buFont typeface="+mj-lt"/>
              <a:buAutoNum type="alphaUcPeriod"/>
            </a:pPr>
            <a:r>
              <a:rPr lang="en-US" altLang="en-US" dirty="0" smtClean="0"/>
              <a:t>Overheating Protection requirements</a:t>
            </a:r>
          </a:p>
          <a:p>
            <a:pPr marL="971550" lvl="1" indent="-457200">
              <a:buSzPct val="100000"/>
              <a:buFont typeface="+mj-lt"/>
              <a:buAutoNum type="alphaUcPeriod"/>
            </a:pPr>
            <a:r>
              <a:rPr lang="en-US" altLang="en-US" dirty="0" smtClean="0"/>
              <a:t>Wiring method requirements</a:t>
            </a:r>
          </a:p>
          <a:p>
            <a:pPr marL="971550" lvl="1" indent="-457200">
              <a:buSzPct val="100000"/>
              <a:buFont typeface="+mj-lt"/>
              <a:buAutoNum type="alphaUcPeriod"/>
            </a:pPr>
            <a:r>
              <a:rPr lang="en-US" altLang="en-US" dirty="0" smtClean="0"/>
              <a:t>Servicing of equipment</a:t>
            </a:r>
          </a:p>
          <a:p>
            <a:pPr marL="971550" lvl="1" indent="-457200">
              <a:buSzPct val="100000"/>
              <a:buFont typeface="+mj-lt"/>
              <a:buAutoNum type="alphaUcPeriod"/>
            </a:pPr>
            <a:r>
              <a:rPr lang="en-US" altLang="en-US" dirty="0" smtClean="0"/>
              <a:t>Stability of equipment / fastening</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70</a:t>
            </a:fld>
            <a:endParaRPr lang="en-US"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1443" name="Rectangle 3"/>
          <p:cNvSpPr>
            <a:spLocks noGrp="1" noChangeArrowheads="1"/>
          </p:cNvSpPr>
          <p:nvPr>
            <p:ph idx="1"/>
          </p:nvPr>
        </p:nvSpPr>
        <p:spPr/>
        <p:txBody>
          <a:bodyPr/>
          <a:lstStyle/>
          <a:p>
            <a:r>
              <a:rPr lang="en-US" altLang="en-US" dirty="0" smtClean="0"/>
              <a:t>680.53 </a:t>
            </a:r>
            <a:r>
              <a:rPr lang="en-US" altLang="en-US" b="1" dirty="0" smtClean="0"/>
              <a:t>Bonding</a:t>
            </a:r>
            <a:r>
              <a:rPr lang="en-US" altLang="en-US" dirty="0" smtClean="0"/>
              <a:t>. </a:t>
            </a:r>
          </a:p>
          <a:p>
            <a:pPr lvl="1"/>
            <a:r>
              <a:rPr lang="en-US" altLang="en-US" dirty="0" smtClean="0"/>
              <a:t>All metal piping systems associated with the fountain shall be bonded to the equipment grounding conductor of the branch circuit supplying the fountain.</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71</a:t>
            </a:fld>
            <a:endParaRPr lang="en-US"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1443" name="Rectangle 3"/>
          <p:cNvSpPr>
            <a:spLocks noGrp="1" noChangeArrowheads="1"/>
          </p:cNvSpPr>
          <p:nvPr>
            <p:ph idx="1"/>
          </p:nvPr>
        </p:nvSpPr>
        <p:spPr/>
        <p:txBody>
          <a:bodyPr>
            <a:normAutofit lnSpcReduction="10000"/>
          </a:bodyPr>
          <a:lstStyle/>
          <a:p>
            <a:r>
              <a:rPr lang="en-US" altLang="en-US" dirty="0" smtClean="0"/>
              <a:t>680.54 </a:t>
            </a:r>
            <a:r>
              <a:rPr lang="en-US" altLang="en-US" b="1" dirty="0" smtClean="0"/>
              <a:t>Grounding</a:t>
            </a:r>
            <a:r>
              <a:rPr lang="en-US" altLang="en-US" dirty="0" smtClean="0"/>
              <a:t>. </a:t>
            </a:r>
          </a:p>
          <a:p>
            <a:pPr lvl="1"/>
            <a:r>
              <a:rPr lang="en-US" altLang="en-US" dirty="0" smtClean="0"/>
              <a:t>The following equipment shall be grounded:</a:t>
            </a:r>
          </a:p>
          <a:p>
            <a:pPr marL="1371600" lvl="2" indent="-457200">
              <a:buSzPct val="100000"/>
              <a:buFont typeface="+mj-lt"/>
              <a:buAutoNum type="arabicParenR"/>
            </a:pPr>
            <a:r>
              <a:rPr lang="en-US" altLang="en-US" dirty="0" smtClean="0"/>
              <a:t>All electrical equipment located within the fountain or within (5 </a:t>
            </a:r>
            <a:r>
              <a:rPr lang="en-US" altLang="en-US" dirty="0" err="1" smtClean="0"/>
              <a:t>ft</a:t>
            </a:r>
            <a:r>
              <a:rPr lang="en-US" altLang="en-US" dirty="0" smtClean="0"/>
              <a:t>) of the inside wall of the fountain</a:t>
            </a:r>
          </a:p>
          <a:p>
            <a:pPr marL="1371600" lvl="2" indent="-457200">
              <a:buSzPct val="100000"/>
              <a:buFont typeface="+mj-lt"/>
              <a:buAutoNum type="arabicParenR"/>
            </a:pPr>
            <a:r>
              <a:rPr lang="en-US" altLang="en-US" dirty="0" smtClean="0"/>
              <a:t>All electrical equipment associated with the recirculating system of the fountain</a:t>
            </a:r>
          </a:p>
          <a:p>
            <a:pPr marL="1371600" lvl="2" indent="-457200">
              <a:buSzPct val="100000"/>
              <a:buFont typeface="+mj-lt"/>
              <a:buAutoNum type="arabicParenR"/>
            </a:pPr>
            <a:r>
              <a:rPr lang="en-US" altLang="en-US" dirty="0" smtClean="0"/>
              <a:t>Panelboards that are not part of the service equipment and that supply any electrical equipment associated with the fountain</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72</a:t>
            </a:fld>
            <a:endParaRPr lang="en-US"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normAutofit/>
          </a:bodyPr>
          <a:lstStyle/>
          <a:p>
            <a:pPr marL="571500" indent="-571500">
              <a:buFont typeface="+mj-lt"/>
              <a:buAutoNum type="romanUcPeriod" startAt="6"/>
            </a:pPr>
            <a:r>
              <a:rPr lang="en-US" altLang="en-US" b="1" dirty="0" smtClean="0"/>
              <a:t>Pools &amp; Tanks for Therapeutic Use</a:t>
            </a:r>
          </a:p>
          <a:p>
            <a:pPr lvl="1"/>
            <a:r>
              <a:rPr lang="en-US" altLang="en-US" dirty="0" smtClean="0"/>
              <a:t>680.60 – General</a:t>
            </a:r>
          </a:p>
          <a:p>
            <a:pPr lvl="1"/>
            <a:r>
              <a:rPr lang="en-US" altLang="en-US" dirty="0" smtClean="0"/>
              <a:t>680.61 – Permanently Installed Therapeutic Pools</a:t>
            </a:r>
          </a:p>
          <a:p>
            <a:pPr lvl="1"/>
            <a:r>
              <a:rPr lang="en-US" altLang="en-US" dirty="0" smtClean="0"/>
              <a:t>680.62 – Therapeutic Tubs / Tanks</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73</a:t>
            </a:fld>
            <a:endParaRPr lang="en-US"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normAutofit fontScale="92500" lnSpcReduction="10000"/>
          </a:bodyPr>
          <a:lstStyle/>
          <a:p>
            <a:r>
              <a:rPr lang="en-US" altLang="en-US" b="1" dirty="0" smtClean="0"/>
              <a:t>Tubs &amp; Tanks</a:t>
            </a:r>
          </a:p>
          <a:p>
            <a:pPr marL="971550" lvl="1" indent="-514350">
              <a:buFont typeface="+mj-lt"/>
              <a:buAutoNum type="alphaUcPeriod"/>
            </a:pPr>
            <a:r>
              <a:rPr lang="en-US" altLang="en-US" dirty="0" smtClean="0"/>
              <a:t>Shall be GFCI protected.</a:t>
            </a:r>
          </a:p>
          <a:p>
            <a:pPr marL="971550" lvl="1" indent="-514350">
              <a:buFont typeface="+mj-lt"/>
              <a:buAutoNum type="alphaUcPeriod"/>
            </a:pPr>
            <a:r>
              <a:rPr lang="en-US" altLang="en-US" dirty="0" smtClean="0"/>
              <a:t>All metal parts &amp; equipment of the tub or tank &amp; any metal surfaces, metal wiring methods, &amp; metal equipment shall be </a:t>
            </a:r>
            <a:r>
              <a:rPr lang="en-US" altLang="en-US" b="1" dirty="0" smtClean="0"/>
              <a:t>BONDED</a:t>
            </a:r>
            <a:r>
              <a:rPr lang="en-US" altLang="en-US" dirty="0" smtClean="0"/>
              <a:t> together per Part (C) 1, 2, 3, or 4.</a:t>
            </a:r>
          </a:p>
          <a:p>
            <a:pPr marL="971550" lvl="1" indent="-514350">
              <a:buFont typeface="+mj-lt"/>
              <a:buAutoNum type="alphaUcPeriod" startAt="5"/>
            </a:pPr>
            <a:r>
              <a:rPr lang="en-US" altLang="en-US" dirty="0" smtClean="0"/>
              <a:t>All receptacles within 6 ft. of the tub or tank shall be protected with a GFCI.</a:t>
            </a:r>
          </a:p>
          <a:p>
            <a:pPr marL="971550" lvl="1" indent="-514350">
              <a:buFont typeface="+mj-lt"/>
              <a:buAutoNum type="alphaUcPeriod" startAt="5"/>
            </a:pPr>
            <a:r>
              <a:rPr lang="en-US" altLang="en-US" dirty="0" smtClean="0"/>
              <a:t>Luminaires shall be of the totally enclosed type.</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74</a:t>
            </a:fld>
            <a:endParaRPr lang="en-US"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70659" name="Rectangle 3"/>
          <p:cNvSpPr>
            <a:spLocks noGrp="1" noChangeArrowheads="1"/>
          </p:cNvSpPr>
          <p:nvPr>
            <p:ph idx="1"/>
          </p:nvPr>
        </p:nvSpPr>
        <p:spPr/>
        <p:txBody>
          <a:bodyPr>
            <a:normAutofit fontScale="92500" lnSpcReduction="20000"/>
          </a:bodyPr>
          <a:lstStyle/>
          <a:p>
            <a:pPr marL="571500" indent="-571500">
              <a:buFont typeface="+mj-lt"/>
              <a:buAutoNum type="romanUcPeriod" startAt="7"/>
            </a:pPr>
            <a:r>
              <a:rPr lang="en-US" altLang="en-US" b="1" dirty="0" err="1" smtClean="0"/>
              <a:t>Hydromassage</a:t>
            </a:r>
            <a:r>
              <a:rPr lang="en-US" altLang="en-US" b="1" dirty="0" smtClean="0"/>
              <a:t> Bathtubs </a:t>
            </a:r>
            <a:r>
              <a:rPr lang="en-US" altLang="en-US" dirty="0" smtClean="0"/>
              <a:t>- A permanently installed bathtub equipped with a recirculating piping system, pump, and associated equipment.  It is designed so it can accept, circulate, and discharge water upon each use.</a:t>
            </a:r>
          </a:p>
          <a:p>
            <a:pPr lvl="1"/>
            <a:r>
              <a:rPr lang="en-US" altLang="en-US" dirty="0" smtClean="0"/>
              <a:t>680.70 – General</a:t>
            </a:r>
          </a:p>
          <a:p>
            <a:pPr lvl="1"/>
            <a:r>
              <a:rPr lang="en-US" altLang="en-US" dirty="0" smtClean="0"/>
              <a:t>680.71 – Protection</a:t>
            </a:r>
          </a:p>
          <a:p>
            <a:pPr lvl="1"/>
            <a:r>
              <a:rPr lang="en-US" altLang="en-US" dirty="0" smtClean="0"/>
              <a:t>680.72 – Other Electrical Equipment</a:t>
            </a:r>
          </a:p>
          <a:p>
            <a:pPr lvl="1"/>
            <a:r>
              <a:rPr lang="en-US" altLang="en-US" dirty="0" smtClean="0"/>
              <a:t>680.73 – Accessibility</a:t>
            </a:r>
          </a:p>
          <a:p>
            <a:pPr lvl="1"/>
            <a:r>
              <a:rPr lang="en-US" altLang="en-US" dirty="0" smtClean="0"/>
              <a:t>680.74 – Bonding</a:t>
            </a:r>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75</a:t>
            </a:fld>
            <a:endParaRPr lang="en-US"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4515" name="Rectangle 3"/>
          <p:cNvSpPr>
            <a:spLocks noGrp="1" noChangeArrowheads="1"/>
          </p:cNvSpPr>
          <p:nvPr>
            <p:ph idx="1"/>
          </p:nvPr>
        </p:nvSpPr>
        <p:spPr/>
        <p:txBody>
          <a:bodyPr/>
          <a:lstStyle/>
          <a:p>
            <a:r>
              <a:rPr lang="en-US" altLang="en-US" dirty="0" smtClean="0"/>
              <a:t>680.71 </a:t>
            </a:r>
            <a:r>
              <a:rPr lang="en-US" altLang="en-US" b="1" dirty="0" smtClean="0"/>
              <a:t>Protection</a:t>
            </a:r>
          </a:p>
          <a:p>
            <a:pPr lvl="1"/>
            <a:r>
              <a:rPr lang="en-US" altLang="en-US" dirty="0" smtClean="0"/>
              <a:t>Individual branch circuit required</a:t>
            </a:r>
          </a:p>
          <a:p>
            <a:pPr lvl="1"/>
            <a:r>
              <a:rPr lang="en-US" altLang="en-US" dirty="0" smtClean="0"/>
              <a:t>Readily accessible GFCI protection</a:t>
            </a:r>
          </a:p>
          <a:p>
            <a:r>
              <a:rPr lang="en-US" altLang="en-US" dirty="0" smtClean="0"/>
              <a:t>680.73 </a:t>
            </a:r>
            <a:r>
              <a:rPr lang="en-US" altLang="en-US" b="1" dirty="0" smtClean="0"/>
              <a:t>Accessibility</a:t>
            </a:r>
          </a:p>
          <a:p>
            <a:pPr lvl="1"/>
            <a:r>
              <a:rPr lang="en-US" altLang="en-US" dirty="0" smtClean="0"/>
              <a:t>The bathtub’s electrical equipment shall be accessible without damaging the building structure or building finish.</a:t>
            </a:r>
          </a:p>
          <a:p>
            <a:pPr lvl="1"/>
            <a:r>
              <a:rPr lang="en-US" altLang="en-US" dirty="0" smtClean="0"/>
              <a:t>The receptacle shall be installed within  (1 </a:t>
            </a:r>
            <a:r>
              <a:rPr lang="en-US" altLang="en-US" dirty="0" err="1" smtClean="0"/>
              <a:t>ft</a:t>
            </a:r>
            <a:r>
              <a:rPr lang="en-US" altLang="en-US" dirty="0" smtClean="0"/>
              <a:t>) of the opening. </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76</a:t>
            </a:fld>
            <a:endParaRPr lang="en-US"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lstStyle/>
          <a:p>
            <a:r>
              <a:rPr lang="en-US" altLang="en-US" dirty="0" smtClean="0"/>
              <a:t>680.74 </a:t>
            </a:r>
            <a:r>
              <a:rPr lang="en-US" altLang="en-US" b="1" dirty="0" smtClean="0"/>
              <a:t>Bonding</a:t>
            </a:r>
          </a:p>
          <a:p>
            <a:pPr lvl="1"/>
            <a:r>
              <a:rPr lang="en-US" altLang="en-US" dirty="0" smtClean="0"/>
              <a:t>All metal piping systems and all grounded metal parts in contact with the circulating water shall be bonded together using a solid copper bonding jumper, insulated, covered, or bare, not smaller than 8 AWG.</a:t>
            </a:r>
          </a:p>
          <a:p>
            <a:pPr lvl="1"/>
            <a:r>
              <a:rPr lang="en-US" altLang="en-US" dirty="0" smtClean="0"/>
              <a:t>The bonding jumper shall be connected to the terminal on the circulating pump motor that is intended for this  purpose.</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77</a:t>
            </a:fld>
            <a:endParaRPr lang="en-US"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Relevant Standards:</a:t>
            </a:r>
            <a:br>
              <a:rPr lang="en-US" altLang="en-US" dirty="0" smtClean="0"/>
            </a:br>
            <a:r>
              <a:rPr lang="en-US" altLang="en-US" dirty="0" smtClean="0"/>
              <a:t>NEC – Article 680</a:t>
            </a:r>
          </a:p>
        </p:txBody>
      </p:sp>
      <p:sp>
        <p:nvSpPr>
          <p:cNvPr id="65539" name="Rectangle 3"/>
          <p:cNvSpPr>
            <a:spLocks noGrp="1" noChangeArrowheads="1"/>
          </p:cNvSpPr>
          <p:nvPr>
            <p:ph idx="1"/>
          </p:nvPr>
        </p:nvSpPr>
        <p:spPr/>
        <p:txBody>
          <a:bodyPr>
            <a:normAutofit lnSpcReduction="10000"/>
          </a:bodyPr>
          <a:lstStyle/>
          <a:p>
            <a:r>
              <a:rPr lang="en-US" altLang="en-US" dirty="0" smtClean="0"/>
              <a:t>680.74 </a:t>
            </a:r>
            <a:r>
              <a:rPr lang="en-US" altLang="en-US" b="1" dirty="0" smtClean="0"/>
              <a:t>Bonding</a:t>
            </a:r>
            <a:r>
              <a:rPr lang="en-US" altLang="en-US" dirty="0" smtClean="0"/>
              <a:t> (cont’d)</a:t>
            </a:r>
          </a:p>
          <a:p>
            <a:pPr lvl="1"/>
            <a:r>
              <a:rPr lang="en-US" altLang="en-US" dirty="0" smtClean="0"/>
              <a:t>The bonding jumper shall not be required to be connected to a double insulated circulating pump motor. </a:t>
            </a:r>
          </a:p>
          <a:p>
            <a:pPr lvl="1"/>
            <a:r>
              <a:rPr lang="en-US" altLang="en-US" dirty="0" smtClean="0"/>
              <a:t>The 8 AWG or larger solid copper bonding jumper shall be required for equipotential bonding in the area of the </a:t>
            </a:r>
            <a:r>
              <a:rPr lang="en-US" altLang="en-US" dirty="0" err="1" smtClean="0"/>
              <a:t>hydromassage</a:t>
            </a:r>
            <a:r>
              <a:rPr lang="en-US" altLang="en-US" dirty="0" smtClean="0"/>
              <a:t> bathtub and shall not be required to be extended or attached to any remote panelboard, service equipment, or any electrode.</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78</a:t>
            </a:fld>
            <a:endParaRPr lang="en-US"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3"/>
          <p:cNvGrpSpPr>
            <a:grpSpLocks/>
          </p:cNvGrpSpPr>
          <p:nvPr/>
        </p:nvGrpSpPr>
        <p:grpSpPr bwMode="auto">
          <a:xfrm>
            <a:off x="0" y="0"/>
            <a:ext cx="9144000" cy="6858000"/>
            <a:chOff x="0" y="0"/>
            <a:chExt cx="9144000" cy="6858000"/>
          </a:xfrm>
        </p:grpSpPr>
        <p:pic>
          <p:nvPicPr>
            <p:cNvPr id="66563" name="Picture 1" descr="680.74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IAEIlogoCus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188" y="762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5DE59E0D-D24E-4103-975F-144957FF6750}" type="slidenum">
              <a:rPr lang="en-US" altLang="en-US" smtClean="0"/>
              <a:pPr/>
              <a:t>79</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DE59E0D-D24E-4103-975F-144957FF6750}" type="slidenum">
              <a:rPr lang="en-US" altLang="en-US" smtClean="0"/>
              <a:pPr/>
              <a:t>8</a:t>
            </a:fld>
            <a:endParaRPr lang="en-US" altLang="en-US" dirty="0"/>
          </a:p>
        </p:txBody>
      </p:sp>
      <p:pic>
        <p:nvPicPr>
          <p:cNvPr id="7172" name="Picture 5" descr="splashpa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Ground and luminaire bonding, GFCIs, stray voltage</a:t>
            </a:r>
          </a:p>
        </p:txBody>
      </p:sp>
      <p:sp>
        <p:nvSpPr>
          <p:cNvPr id="67587" name="Content Placeholder 2"/>
          <p:cNvSpPr>
            <a:spLocks noGrp="1"/>
          </p:cNvSpPr>
          <p:nvPr>
            <p:ph idx="1"/>
          </p:nvPr>
        </p:nvSpPr>
        <p:spPr/>
        <p:txBody>
          <a:bodyPr>
            <a:normAutofit/>
          </a:bodyPr>
          <a:lstStyle/>
          <a:p>
            <a:r>
              <a:rPr lang="en-US" altLang="en-US" dirty="0" smtClean="0"/>
              <a:t>Article 100 of the </a:t>
            </a:r>
            <a:r>
              <a:rPr lang="en-US" altLang="en-US" i="1" dirty="0" smtClean="0"/>
              <a:t>National Electrical Code </a:t>
            </a:r>
            <a:r>
              <a:rPr lang="en-US" altLang="en-US" dirty="0" smtClean="0"/>
              <a:t>defines </a:t>
            </a:r>
            <a:r>
              <a:rPr lang="en-US" altLang="en-US" b="1" dirty="0" smtClean="0"/>
              <a:t>bonding</a:t>
            </a:r>
            <a:r>
              <a:rPr lang="en-US" altLang="en-US" dirty="0" smtClean="0"/>
              <a:t> as connected to establish electrical continuity and conductivity. This is different from </a:t>
            </a:r>
            <a:r>
              <a:rPr lang="en-US" altLang="en-US" b="1" dirty="0" smtClean="0"/>
              <a:t>grounding</a:t>
            </a:r>
            <a:r>
              <a:rPr lang="en-US" altLang="en-US" dirty="0" smtClean="0"/>
              <a:t>, which is defined as connecting to ground or to a conductive body that extends the ground connection.</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80</a:t>
            </a:fld>
            <a:endParaRPr lang="en-US"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Ground and luminaire bonding, GFCIs, stray voltage</a:t>
            </a:r>
          </a:p>
        </p:txBody>
      </p:sp>
      <p:sp>
        <p:nvSpPr>
          <p:cNvPr id="67587" name="Content Placeholder 2"/>
          <p:cNvSpPr>
            <a:spLocks noGrp="1"/>
          </p:cNvSpPr>
          <p:nvPr>
            <p:ph idx="1"/>
          </p:nvPr>
        </p:nvSpPr>
        <p:spPr/>
        <p:txBody>
          <a:bodyPr>
            <a:normAutofit/>
          </a:bodyPr>
          <a:lstStyle/>
          <a:p>
            <a:r>
              <a:rPr lang="en-US" altLang="en-US" smtClean="0"/>
              <a:t>It </a:t>
            </a:r>
            <a:r>
              <a:rPr lang="en-US" altLang="en-US" dirty="0" smtClean="0"/>
              <a:t>is possible to accomplish equipotential bonding without providing grounding. Although some equipment in NEC 680.26 might ultimately be connected to ground, equipotential </a:t>
            </a:r>
            <a:r>
              <a:rPr lang="en-US" altLang="en-US" b="1" dirty="0" smtClean="0"/>
              <a:t>bonding is accomplished by bonding conductive components within reach of the pool.</a:t>
            </a:r>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81</a:t>
            </a:fld>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Ground and luminaire bonding, GFCIs, stray voltage</a:t>
            </a:r>
          </a:p>
        </p:txBody>
      </p:sp>
      <p:sp>
        <p:nvSpPr>
          <p:cNvPr id="3" name="Content Placeholder 2"/>
          <p:cNvSpPr>
            <a:spLocks noGrp="1"/>
          </p:cNvSpPr>
          <p:nvPr>
            <p:ph idx="1"/>
          </p:nvPr>
        </p:nvSpPr>
        <p:spPr/>
        <p:txBody>
          <a:bodyPr/>
          <a:lstStyle/>
          <a:p>
            <a:r>
              <a:rPr lang="en-US" b="1" dirty="0" smtClean="0"/>
              <a:t>Bonding vs. grounding</a:t>
            </a:r>
          </a:p>
          <a:p>
            <a:pPr lvl="1"/>
            <a:r>
              <a:rPr lang="en-US" altLang="en-US" dirty="0" smtClean="0"/>
              <a:t>To reduce confusion, the NEC now more correctly refers to equipotential bonding</a:t>
            </a:r>
          </a:p>
          <a:p>
            <a:pPr lvl="1"/>
            <a:r>
              <a:rPr lang="en-US" b="1" dirty="0" smtClean="0"/>
              <a:t>Equipotential surface </a:t>
            </a:r>
            <a:r>
              <a:rPr lang="en-US" dirty="0" smtClean="0"/>
              <a:t>voltages between all points in or out of the water are approximately equal.</a:t>
            </a:r>
          </a:p>
          <a:p>
            <a:pPr lvl="1"/>
            <a:r>
              <a:rPr lang="en-US" dirty="0" smtClean="0"/>
              <a:t>Bonding is required even without any electrical equipment</a:t>
            </a:r>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82</a:t>
            </a:fld>
            <a:endParaRPr lang="en-US"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Ground and luminaire bonding, GFCIs, stray voltage</a:t>
            </a:r>
          </a:p>
        </p:txBody>
      </p:sp>
      <p:sp>
        <p:nvSpPr>
          <p:cNvPr id="69635" name="Content Placeholder 2"/>
          <p:cNvSpPr>
            <a:spLocks noGrp="1"/>
          </p:cNvSpPr>
          <p:nvPr>
            <p:ph idx="1"/>
          </p:nvPr>
        </p:nvSpPr>
        <p:spPr/>
        <p:txBody>
          <a:bodyPr/>
          <a:lstStyle/>
          <a:p>
            <a:r>
              <a:rPr lang="en-US" altLang="en-US" dirty="0" smtClean="0"/>
              <a:t>A properly-installed equipotential bonding system can divert current to earth through the pool/deck structure and not through the water.</a:t>
            </a:r>
          </a:p>
          <a:p>
            <a:r>
              <a:rPr lang="en-US" altLang="en-US" dirty="0" smtClean="0"/>
              <a:t>The earth cannot and must not be used as a grounding conductor.</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83</a:t>
            </a:fld>
            <a:endParaRPr lang="en-US"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Ground and luminaire bonding, GFCIs, stray voltage</a:t>
            </a:r>
          </a:p>
        </p:txBody>
      </p:sp>
      <p:sp>
        <p:nvSpPr>
          <p:cNvPr id="69635" name="Content Placeholder 2"/>
          <p:cNvSpPr>
            <a:spLocks noGrp="1"/>
          </p:cNvSpPr>
          <p:nvPr>
            <p:ph idx="1"/>
          </p:nvPr>
        </p:nvSpPr>
        <p:spPr/>
        <p:txBody>
          <a:bodyPr/>
          <a:lstStyle/>
          <a:p>
            <a:r>
              <a:rPr lang="en-US" altLang="en-US" smtClean="0"/>
              <a:t>An equipment ground wire is not the same as a bond wire; grounding to the electrical systems ground bus cannot be used in lieu of proper bonding, even when both are call for.</a:t>
            </a:r>
          </a:p>
          <a:p>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84</a:t>
            </a:fld>
            <a:endParaRPr lang="en-US"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Ground and luminaire bonding, GFCIs, stray voltage</a:t>
            </a:r>
          </a:p>
        </p:txBody>
      </p:sp>
      <p:sp>
        <p:nvSpPr>
          <p:cNvPr id="70659" name="Content Placeholder 2"/>
          <p:cNvSpPr>
            <a:spLocks noGrp="1"/>
          </p:cNvSpPr>
          <p:nvPr>
            <p:ph idx="1"/>
          </p:nvPr>
        </p:nvSpPr>
        <p:spPr/>
        <p:txBody>
          <a:bodyPr/>
          <a:lstStyle/>
          <a:p>
            <a:r>
              <a:rPr lang="en-US" altLang="en-US" dirty="0" smtClean="0"/>
              <a:t>The pool structure includes the deck and coping!</a:t>
            </a:r>
          </a:p>
          <a:p>
            <a:r>
              <a:rPr lang="en-US" altLang="en-US" b="1" dirty="0" smtClean="0"/>
              <a:t>Fixed metal parts with 5 feet of the pool </a:t>
            </a:r>
            <a:r>
              <a:rPr lang="en-US" altLang="en-US" b="1" u="sng" dirty="0" smtClean="0"/>
              <a:t>must</a:t>
            </a:r>
            <a:r>
              <a:rPr lang="en-US" altLang="en-US" b="1" dirty="0" smtClean="0"/>
              <a:t> be bonded</a:t>
            </a:r>
            <a:r>
              <a:rPr lang="en-US" altLang="en-US" dirty="0" smtClean="0"/>
              <a:t>.</a:t>
            </a:r>
          </a:p>
          <a:p>
            <a:r>
              <a:rPr lang="en-US" altLang="en-US" dirty="0" smtClean="0"/>
              <a:t>All metal fittings </a:t>
            </a:r>
            <a:r>
              <a:rPr lang="en-US" altLang="en-US" i="1" dirty="0" smtClean="0"/>
              <a:t>within or attached to the pool structure</a:t>
            </a:r>
            <a:r>
              <a:rPr lang="en-US" altLang="en-US" dirty="0" smtClean="0"/>
              <a:t> greater than 4" in any dimension and penetrating into the structure more than 1" </a:t>
            </a:r>
            <a:r>
              <a:rPr lang="en-US" altLang="en-US" b="1" u="sng" dirty="0" smtClean="0"/>
              <a:t>must</a:t>
            </a:r>
            <a:r>
              <a:rPr lang="en-US" altLang="en-US" dirty="0" smtClean="0"/>
              <a:t> be bonded!</a:t>
            </a:r>
          </a:p>
          <a:p>
            <a:pPr lvl="1"/>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85</a:t>
            </a:fld>
            <a:endParaRPr lang="en-US"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Ground and luminaire bonding, GFCIs, stray voltage</a:t>
            </a:r>
          </a:p>
        </p:txBody>
      </p:sp>
      <p:sp>
        <p:nvSpPr>
          <p:cNvPr id="3" name="Content Placeholder 2"/>
          <p:cNvSpPr>
            <a:spLocks noGrp="1"/>
          </p:cNvSpPr>
          <p:nvPr>
            <p:ph idx="1"/>
          </p:nvPr>
        </p:nvSpPr>
        <p:spPr/>
        <p:txBody>
          <a:bodyPr/>
          <a:lstStyle/>
          <a:p>
            <a:r>
              <a:rPr lang="en-US" altLang="en-US" b="1" dirty="0" smtClean="0"/>
              <a:t>Double-insulated pump motors</a:t>
            </a:r>
            <a:endParaRPr lang="en-US" b="1" dirty="0" smtClean="0"/>
          </a:p>
          <a:p>
            <a:pPr lvl="1"/>
            <a:r>
              <a:rPr lang="en-US" b="1" u="sng" dirty="0" smtClean="0"/>
              <a:t>Must</a:t>
            </a:r>
            <a:r>
              <a:rPr lang="en-US" dirty="0" smtClean="0"/>
              <a:t> have a #8 AWG solid copper bonding wire run from pool to an accessible point in pump area</a:t>
            </a:r>
          </a:p>
          <a:p>
            <a:pPr lvl="1"/>
            <a:r>
              <a:rPr lang="en-US" dirty="0" smtClean="0"/>
              <a:t>Motors with a grounding screw must connect to equipment ground conductor of motor circuit at the motor</a:t>
            </a:r>
          </a:p>
          <a:p>
            <a:pPr lvl="1"/>
            <a:r>
              <a:rPr lang="en-US" dirty="0" smtClean="0"/>
              <a:t>If bonding grid is </a:t>
            </a:r>
            <a:r>
              <a:rPr lang="en-US" u="sng" dirty="0" smtClean="0"/>
              <a:t>not</a:t>
            </a:r>
            <a:r>
              <a:rPr lang="en-US" dirty="0" smtClean="0"/>
              <a:t> grounded, you must connect it to equipment grounding conductor of motor circuit at the motor.</a:t>
            </a:r>
            <a:endParaRPr lang="en-US" dirty="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86</a:t>
            </a:fld>
            <a:endParaRPr lang="en-US"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Ground and luminaire bonding, GFCIs, stray voltage</a:t>
            </a:r>
          </a:p>
        </p:txBody>
      </p:sp>
      <p:sp>
        <p:nvSpPr>
          <p:cNvPr id="72707" name="Content Placeholder 2"/>
          <p:cNvSpPr>
            <a:spLocks noGrp="1"/>
          </p:cNvSpPr>
          <p:nvPr>
            <p:ph idx="1"/>
          </p:nvPr>
        </p:nvSpPr>
        <p:spPr/>
        <p:txBody>
          <a:bodyPr>
            <a:normAutofit fontScale="85000" lnSpcReduction="10000"/>
          </a:bodyPr>
          <a:lstStyle/>
          <a:p>
            <a:r>
              <a:rPr lang="en-US" altLang="en-US" b="1" dirty="0" smtClean="0"/>
              <a:t>Coated/encapsulated rebar </a:t>
            </a:r>
            <a:r>
              <a:rPr lang="en-US" altLang="en-US" dirty="0" smtClean="0"/>
              <a:t>cannot serve as a bonding grid to create the equipotential surface.</a:t>
            </a:r>
          </a:p>
          <a:p>
            <a:r>
              <a:rPr lang="en-US" altLang="en-US" b="1" dirty="0" smtClean="0"/>
              <a:t>Copper wire grid </a:t>
            </a:r>
            <a:r>
              <a:rPr lang="en-US" altLang="en-US" dirty="0" smtClean="0"/>
              <a:t>connections must be per 250.8 or other approved means and must be connected to the bonding system:</a:t>
            </a:r>
          </a:p>
          <a:p>
            <a:pPr lvl="1"/>
            <a:r>
              <a:rPr lang="en-US" altLang="en-US" dirty="0" smtClean="0"/>
              <a:t>Exothermic welding (</a:t>
            </a:r>
            <a:r>
              <a:rPr lang="en-US" altLang="en-US" dirty="0" err="1" smtClean="0"/>
              <a:t>cadwelding</a:t>
            </a:r>
            <a:r>
              <a:rPr lang="en-US" altLang="en-US" dirty="0" smtClean="0"/>
              <a:t>)</a:t>
            </a:r>
          </a:p>
          <a:p>
            <a:pPr lvl="1"/>
            <a:r>
              <a:rPr lang="en-US" altLang="en-US" dirty="0" smtClean="0"/>
              <a:t>Listed pressure connectors</a:t>
            </a:r>
          </a:p>
          <a:p>
            <a:pPr lvl="1"/>
            <a:r>
              <a:rPr lang="en-US" altLang="en-US" dirty="0" smtClean="0"/>
              <a:t>Listed clamps</a:t>
            </a:r>
          </a:p>
          <a:p>
            <a:pPr lvl="1"/>
            <a:r>
              <a:rPr lang="en-US" altLang="en-US" dirty="0" smtClean="0"/>
              <a:t>Other listed means – may include a copper wire grid under or in a conductive pool shell.</a:t>
            </a:r>
          </a:p>
          <a:p>
            <a:pPr lvl="1"/>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87</a:t>
            </a:fld>
            <a:endParaRPr lang="en-US"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Ground and luminaire bonding, GFCIs, stray voltage</a:t>
            </a:r>
          </a:p>
        </p:txBody>
      </p:sp>
      <p:sp>
        <p:nvSpPr>
          <p:cNvPr id="3" name="Content Placeholder 2"/>
          <p:cNvSpPr>
            <a:spLocks noGrp="1"/>
          </p:cNvSpPr>
          <p:nvPr>
            <p:ph idx="1"/>
          </p:nvPr>
        </p:nvSpPr>
        <p:spPr>
          <a:xfrm>
            <a:off x="457200" y="1752600"/>
            <a:ext cx="8382000" cy="5029200"/>
          </a:xfrm>
        </p:spPr>
        <p:txBody>
          <a:bodyPr>
            <a:normAutofit fontScale="92500" lnSpcReduction="10000"/>
          </a:bodyPr>
          <a:lstStyle/>
          <a:p>
            <a:r>
              <a:rPr lang="en-US" dirty="0" smtClean="0"/>
              <a:t>Intentional bonding connection to the water </a:t>
            </a:r>
            <a:r>
              <a:rPr lang="en-US" u="sng" dirty="0" smtClean="0"/>
              <a:t>only</a:t>
            </a:r>
            <a:r>
              <a:rPr lang="en-US" dirty="0" smtClean="0"/>
              <a:t> required when none of the bonded parts are in direct connection with the pool water</a:t>
            </a:r>
          </a:p>
          <a:p>
            <a:pPr lvl="1"/>
            <a:r>
              <a:rPr lang="en-US" dirty="0" smtClean="0"/>
              <a:t>Minimum 9 sq. in. in contact with the water (e.g., 3" × 3" plate) at all times</a:t>
            </a:r>
          </a:p>
          <a:p>
            <a:pPr lvl="1"/>
            <a:r>
              <a:rPr lang="en-US" dirty="0" smtClean="0"/>
              <a:t>Must be corrosion-resistant</a:t>
            </a:r>
          </a:p>
          <a:p>
            <a:pPr lvl="1"/>
            <a:r>
              <a:rPr lang="en-US" dirty="0" smtClean="0"/>
              <a:t>Must be located where it is not exposed to physical damage or dislodgement during usual pool activities]</a:t>
            </a:r>
          </a:p>
          <a:p>
            <a:pPr lvl="1"/>
            <a:r>
              <a:rPr lang="en-US" b="1" dirty="0" smtClean="0"/>
              <a:t>Must  be connected to the equipotential bonding grid</a:t>
            </a:r>
            <a:endParaRPr lang="en-US" b="1" dirty="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88</a:t>
            </a:fld>
            <a:endParaRPr lang="en-US"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Maintenance/servicing/repair</a:t>
            </a:r>
          </a:p>
        </p:txBody>
      </p:sp>
      <p:sp>
        <p:nvSpPr>
          <p:cNvPr id="3" name="Content Placeholder 2"/>
          <p:cNvSpPr>
            <a:spLocks noGrp="1"/>
          </p:cNvSpPr>
          <p:nvPr>
            <p:ph idx="1"/>
          </p:nvPr>
        </p:nvSpPr>
        <p:spPr/>
        <p:txBody>
          <a:bodyPr/>
          <a:lstStyle/>
          <a:p>
            <a:r>
              <a:rPr lang="en-US" b="1" dirty="0" smtClean="0"/>
              <a:t>Light fixture repairs can affect bonding</a:t>
            </a:r>
          </a:p>
          <a:p>
            <a:pPr lvl="1"/>
            <a:r>
              <a:rPr lang="en-US" dirty="0" smtClean="0"/>
              <a:t>Electrical bonding between the light and niche occurs at the attachment screw. </a:t>
            </a:r>
            <a:r>
              <a:rPr lang="en-US" b="1" dirty="0" smtClean="0"/>
              <a:t>This is the </a:t>
            </a:r>
            <a:r>
              <a:rPr lang="en-US" b="1" u="sng" dirty="0" smtClean="0"/>
              <a:t>only</a:t>
            </a:r>
            <a:r>
              <a:rPr lang="en-US" b="1" dirty="0" smtClean="0"/>
              <a:t> reliable connection between the light and niche!</a:t>
            </a:r>
          </a:p>
          <a:p>
            <a:pPr lvl="1"/>
            <a:r>
              <a:rPr lang="en-US" dirty="0" smtClean="0"/>
              <a:t>While an electrical connection between the hooks on the light fixture and the niche can exist for a while after installation, </a:t>
            </a:r>
            <a:r>
              <a:rPr lang="en-US" b="1" dirty="0" smtClean="0"/>
              <a:t>it is not reliable!</a:t>
            </a:r>
            <a:endParaRPr lang="en-US" b="1" dirty="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89</a:t>
            </a:fld>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DE59E0D-D24E-4103-975F-144957FF6750}" type="slidenum">
              <a:rPr lang="en-US" altLang="en-US" smtClean="0"/>
              <a:pPr/>
              <a:t>9</a:t>
            </a:fld>
            <a:endParaRPr lang="en-US" altLang="en-US" dirty="0"/>
          </a:p>
        </p:txBody>
      </p:sp>
      <p:pic>
        <p:nvPicPr>
          <p:cNvPr id="8196" name="Picture 5" descr="6a00d8341c60fd53ef01348250f6cf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Maintenance/servicing/repair</a:t>
            </a:r>
          </a:p>
        </p:txBody>
      </p:sp>
      <p:sp>
        <p:nvSpPr>
          <p:cNvPr id="97283" name="Content Placeholder 2"/>
          <p:cNvSpPr>
            <a:spLocks noGrp="1"/>
          </p:cNvSpPr>
          <p:nvPr>
            <p:ph idx="1"/>
          </p:nvPr>
        </p:nvSpPr>
        <p:spPr/>
        <p:txBody>
          <a:bodyPr/>
          <a:lstStyle/>
          <a:p>
            <a:r>
              <a:rPr lang="en-US" altLang="en-US" b="1" dirty="0" smtClean="0"/>
              <a:t>Light fixture repairs </a:t>
            </a:r>
            <a:r>
              <a:rPr lang="en-US" altLang="en-US" dirty="0" smtClean="0"/>
              <a:t>(cont’d)</a:t>
            </a:r>
          </a:p>
          <a:p>
            <a:pPr lvl="1"/>
            <a:r>
              <a:rPr lang="en-US" altLang="en-US" dirty="0" smtClean="0"/>
              <a:t>Installing after-market repair parts such as float-in rings and plastic light fixture clamping devices can destroy the electrical safety connection between the light fixture and the bonded niche!</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90</a:t>
            </a:fld>
            <a:endParaRPr lang="en-US"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Maintenance/servicing/repair</a:t>
            </a:r>
          </a:p>
        </p:txBody>
      </p:sp>
      <p:sp>
        <p:nvSpPr>
          <p:cNvPr id="98307" name="Content Placeholder 2"/>
          <p:cNvSpPr>
            <a:spLocks noGrp="1"/>
          </p:cNvSpPr>
          <p:nvPr>
            <p:ph idx="1"/>
          </p:nvPr>
        </p:nvSpPr>
        <p:spPr/>
        <p:txBody>
          <a:bodyPr>
            <a:normAutofit lnSpcReduction="10000"/>
          </a:bodyPr>
          <a:lstStyle/>
          <a:p>
            <a:r>
              <a:rPr lang="en-US" b="1" dirty="0" smtClean="0"/>
              <a:t>Bonding light to broken niche or plaster ring</a:t>
            </a:r>
            <a:endParaRPr lang="en-US" altLang="en-US" b="1" dirty="0" smtClean="0"/>
          </a:p>
          <a:p>
            <a:pPr lvl="1"/>
            <a:r>
              <a:rPr lang="en-US" altLang="en-US" dirty="0" smtClean="0"/>
              <a:t>For situations where light cannot bond to niche, or no niche exists (plaster ring only).</a:t>
            </a:r>
          </a:p>
          <a:p>
            <a:pPr lvl="1"/>
            <a:r>
              <a:rPr lang="en-US" altLang="en-US" dirty="0" smtClean="0"/>
              <a:t>Add #12 solid copper green bonding wire in niche.</a:t>
            </a:r>
          </a:p>
          <a:p>
            <a:pPr lvl="1"/>
            <a:r>
              <a:rPr lang="en-US" altLang="en-US" dirty="0" smtClean="0"/>
              <a:t>Connect wire to light ring using lugs and split bolts. Make sure screws are brass or stainless steel.</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91</a:t>
            </a:fld>
            <a:endParaRPr lang="en-US"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Maintenance/servicing/repair</a:t>
            </a:r>
          </a:p>
        </p:txBody>
      </p:sp>
      <p:sp>
        <p:nvSpPr>
          <p:cNvPr id="99331" name="Content Placeholder 2"/>
          <p:cNvSpPr>
            <a:spLocks noGrp="1"/>
          </p:cNvSpPr>
          <p:nvPr>
            <p:ph idx="1"/>
          </p:nvPr>
        </p:nvSpPr>
        <p:spPr/>
        <p:txBody>
          <a:bodyPr/>
          <a:lstStyle/>
          <a:p>
            <a:r>
              <a:rPr lang="en-US" altLang="en-US" b="1" dirty="0" smtClean="0"/>
              <a:t>Bonding light </a:t>
            </a:r>
            <a:r>
              <a:rPr lang="en-US" altLang="en-US" dirty="0" smtClean="0"/>
              <a:t>(cont’d)</a:t>
            </a:r>
          </a:p>
          <a:p>
            <a:pPr lvl="1"/>
            <a:r>
              <a:rPr lang="en-US" altLang="en-US" dirty="0" smtClean="0"/>
              <a:t>Tape or cable tie wire to light cored and bond to niche (if available) or J-box.</a:t>
            </a:r>
          </a:p>
          <a:p>
            <a:pPr lvl="1"/>
            <a:r>
              <a:rPr lang="en-US" altLang="en-US" dirty="0" smtClean="0"/>
              <a:t>Make sure screws are tight!</a:t>
            </a:r>
          </a:p>
          <a:p>
            <a:pPr lvl="1"/>
            <a:r>
              <a:rPr lang="en-US" altLang="en-US" dirty="0" smtClean="0"/>
              <a:t>Use sealant such as </a:t>
            </a:r>
            <a:r>
              <a:rPr lang="en-US" altLang="en-US" i="1" dirty="0" err="1" smtClean="0"/>
              <a:t>Skotchkote</a:t>
            </a:r>
            <a:r>
              <a:rPr lang="en-US" altLang="en-US" dirty="0" smtClean="0"/>
              <a:t>™ (3M) on lugs and split bolts and pot any connection at rear of niche.</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92</a:t>
            </a:fld>
            <a:endParaRPr lang="en-US"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Maintenance/servicing/repair</a:t>
            </a:r>
          </a:p>
        </p:txBody>
      </p:sp>
      <p:sp>
        <p:nvSpPr>
          <p:cNvPr id="100355" name="Content Placeholder 2"/>
          <p:cNvSpPr>
            <a:spLocks noGrp="1"/>
          </p:cNvSpPr>
          <p:nvPr>
            <p:ph idx="1"/>
          </p:nvPr>
        </p:nvSpPr>
        <p:spPr/>
        <p:txBody>
          <a:bodyPr/>
          <a:lstStyle/>
          <a:p>
            <a:r>
              <a:rPr lang="en-US" altLang="en-US" b="1" dirty="0" smtClean="0"/>
              <a:t>Simple tests on existing pools</a:t>
            </a:r>
          </a:p>
          <a:p>
            <a:pPr lvl="1"/>
            <a:r>
              <a:rPr lang="en-US" altLang="en-US" dirty="0" smtClean="0"/>
              <a:t>Visual inspection</a:t>
            </a:r>
          </a:p>
          <a:p>
            <a:pPr lvl="1"/>
            <a:r>
              <a:rPr lang="en-US" altLang="en-US" dirty="0" smtClean="0"/>
              <a:t>Bonding test</a:t>
            </a:r>
          </a:p>
          <a:p>
            <a:pPr lvl="1"/>
            <a:r>
              <a:rPr lang="en-US" altLang="en-US" dirty="0" smtClean="0"/>
              <a:t>Grounding test</a:t>
            </a:r>
          </a:p>
          <a:p>
            <a:pPr lvl="1"/>
            <a:r>
              <a:rPr lang="en-US" altLang="en-US" dirty="0" smtClean="0"/>
              <a:t>GFCI test</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93</a:t>
            </a:fld>
            <a:endParaRPr lang="en-US"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Resources</a:t>
            </a:r>
          </a:p>
        </p:txBody>
      </p:sp>
      <p:sp>
        <p:nvSpPr>
          <p:cNvPr id="99331" name="Content Placeholder 2"/>
          <p:cNvSpPr>
            <a:spLocks noGrp="1"/>
          </p:cNvSpPr>
          <p:nvPr>
            <p:ph idx="1"/>
          </p:nvPr>
        </p:nvSpPr>
        <p:spPr>
          <a:xfrm>
            <a:off x="457200" y="1379538"/>
            <a:ext cx="8229600" cy="5257800"/>
          </a:xfrm>
        </p:spPr>
        <p:txBody>
          <a:bodyPr>
            <a:normAutofit fontScale="85000" lnSpcReduction="10000"/>
          </a:bodyPr>
          <a:lstStyle/>
          <a:p>
            <a:r>
              <a:rPr lang="en-US" dirty="0" smtClean="0"/>
              <a:t>Associations representing manufacturers, builders, designers, distributors, suppliers, installers, retailers, service technicians and inspectors: </a:t>
            </a:r>
          </a:p>
          <a:p>
            <a:pPr lvl="1"/>
            <a:r>
              <a:rPr lang="en-US" dirty="0" smtClean="0"/>
              <a:t>International Association of Electrical Inspectors (IAEI): </a:t>
            </a:r>
            <a:r>
              <a:rPr lang="en-US" dirty="0" smtClean="0">
                <a:hlinkClick r:id="rId2"/>
              </a:rPr>
              <a:t>www.iaei.org/web/Online</a:t>
            </a:r>
            <a:endParaRPr lang="en-US" dirty="0" smtClean="0"/>
          </a:p>
          <a:p>
            <a:pPr lvl="1"/>
            <a:r>
              <a:rPr lang="en-US" dirty="0" smtClean="0"/>
              <a:t>National Electrical Manufacturers Association (NEMA): </a:t>
            </a:r>
            <a:r>
              <a:rPr lang="en-US" dirty="0" smtClean="0">
                <a:hlinkClick r:id="rId3"/>
              </a:rPr>
              <a:t>www.nema.org/pages/default.aspx</a:t>
            </a:r>
            <a:endParaRPr lang="en-US" dirty="0" smtClean="0"/>
          </a:p>
          <a:p>
            <a:pPr lvl="1"/>
            <a:r>
              <a:rPr lang="en-US" dirty="0" smtClean="0"/>
              <a:t>Association of Pool &amp; Spa Professionals (APSP): </a:t>
            </a:r>
            <a:r>
              <a:rPr lang="en-US" dirty="0" smtClean="0">
                <a:hlinkClick r:id="rId4"/>
              </a:rPr>
              <a:t>www.apsp.org</a:t>
            </a:r>
            <a:endParaRPr lang="en-US" dirty="0" smtClean="0"/>
          </a:p>
          <a:p>
            <a:pPr lvl="1"/>
            <a:r>
              <a:rPr lang="en-US" dirty="0" smtClean="0"/>
              <a:t>Florida Swimming Pool Association (FSPA): </a:t>
            </a:r>
            <a:r>
              <a:rPr lang="en-US" dirty="0" smtClean="0">
                <a:hlinkClick r:id="rId5"/>
              </a:rPr>
              <a:t>www.floridapoolpro.com</a:t>
            </a:r>
            <a:endParaRPr lang="en-US" dirty="0" smtClean="0"/>
          </a:p>
          <a:p>
            <a:pPr lvl="1"/>
            <a:r>
              <a:rPr lang="en-US" dirty="0" smtClean="0"/>
              <a:t>United Pool &amp; Spa Association (UPSA):  </a:t>
            </a:r>
            <a:r>
              <a:rPr lang="en-US" dirty="0" smtClean="0">
                <a:hlinkClick r:id="rId6"/>
              </a:rPr>
              <a:t>www.upsaonline.com</a:t>
            </a:r>
            <a:endParaRPr lang="en-US" dirty="0" smtClean="0"/>
          </a:p>
          <a:p>
            <a:endParaRPr lang="en-US" altLang="en-US" dirty="0" smtClean="0"/>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94</a:t>
            </a:fld>
            <a:endParaRPr lang="en-US"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Acknowledgments</a:t>
            </a:r>
          </a:p>
        </p:txBody>
      </p:sp>
      <p:sp>
        <p:nvSpPr>
          <p:cNvPr id="80899" name="Content Placeholder 2"/>
          <p:cNvSpPr>
            <a:spLocks noGrp="1"/>
          </p:cNvSpPr>
          <p:nvPr>
            <p:ph idx="1"/>
          </p:nvPr>
        </p:nvSpPr>
        <p:spPr>
          <a:xfrm>
            <a:off x="457200" y="1600200"/>
            <a:ext cx="8229600" cy="5105400"/>
          </a:xfrm>
        </p:spPr>
        <p:txBody>
          <a:bodyPr>
            <a:normAutofit fontScale="85000" lnSpcReduction="10000"/>
          </a:bodyPr>
          <a:lstStyle/>
          <a:p>
            <a:r>
              <a:rPr lang="en-US" altLang="en-US" dirty="0" smtClean="0"/>
              <a:t>A special thank you to the Association of Pool &amp; Spa Professionals (APSP), the Florida Swimming Pool Association (FSPA), and National Electrical Manufacturers Association (NEMA), the National Fire Protection Association (NFPA) and Hamilton &amp; Associates. </a:t>
            </a:r>
          </a:p>
          <a:p>
            <a:r>
              <a:rPr lang="en-US" altLang="en-US" dirty="0" smtClean="0"/>
              <a:t>This presentation was created under direction from the joint Swimming Pool and Electrical Technical Advisory Committees of the Florida Building Commission with funding from the Department of Building and Professional Regulation. </a:t>
            </a:r>
          </a:p>
        </p:txBody>
      </p:sp>
      <p:sp>
        <p:nvSpPr>
          <p:cNvPr id="2" name="Slide Number Placeholder 1"/>
          <p:cNvSpPr>
            <a:spLocks noGrp="1"/>
          </p:cNvSpPr>
          <p:nvPr>
            <p:ph type="sldNum" sz="quarter" idx="10"/>
          </p:nvPr>
        </p:nvSpPr>
        <p:spPr/>
        <p:txBody>
          <a:bodyPr/>
          <a:lstStyle/>
          <a:p>
            <a:fld id="{5DE59E0D-D24E-4103-975F-144957FF6750}" type="slidenum">
              <a:rPr lang="en-US" altLang="en-US" smtClean="0"/>
              <a:pPr/>
              <a:t>95</a:t>
            </a:fld>
            <a:endParaRPr lang="en-US" altLang="en-US" dirty="0"/>
          </a:p>
        </p:txBody>
      </p:sp>
    </p:spTree>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B76C00"/>
      </a:hlink>
      <a:folHlink>
        <a:srgbClr val="85DFD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7752</TotalTime>
  <Words>4605</Words>
  <Application>Microsoft Office PowerPoint</Application>
  <PresentationFormat>On-screen Show (4:3)</PresentationFormat>
  <Paragraphs>513</Paragraphs>
  <Slides>95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Adobe Garamond Pro Bold</vt:lpstr>
      <vt:lpstr>Arial</vt:lpstr>
      <vt:lpstr>Calibri</vt:lpstr>
      <vt:lpstr>Times New Roman</vt:lpstr>
      <vt:lpstr>Verdana</vt:lpstr>
      <vt:lpstr>Wingdings</vt:lpstr>
      <vt:lpstr>Office Theme</vt:lpstr>
      <vt:lpstr>Swimming Pool Electrical Safety</vt:lpstr>
      <vt:lpstr>Course Outline</vt:lpstr>
      <vt:lpstr>Current issues/ status of code amendments </vt:lpstr>
      <vt:lpstr>Relevant Codes and Standards: FBC</vt:lpstr>
      <vt:lpstr>Relevant Codes and Standards: FBC</vt:lpstr>
      <vt:lpstr>Relevant Codes and Standards: FBC</vt:lpstr>
      <vt:lpstr>PowerPoint Presentation</vt:lpstr>
      <vt:lpstr>PowerPoint Presentation</vt:lpstr>
      <vt:lpstr>PowerPoint Presentation</vt:lpstr>
      <vt:lpstr>PowerPoint Presentation</vt:lpstr>
      <vt:lpstr>Relevant Codes and Standards: FBC</vt:lpstr>
      <vt:lpstr>Relevant Codes and Standards: FBC</vt:lpstr>
      <vt:lpstr>Relevant Codes and Standards: FBC</vt:lpstr>
      <vt:lpstr>Relevant Codes and Standards: FBC</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Wet-Niche Luminaire</vt:lpstr>
      <vt:lpstr>Dry-Niche Luminaire</vt:lpstr>
      <vt:lpstr>No-Niche Luminaire</vt:lpstr>
      <vt:lpstr>Through-Wall Lighting Assembly</vt:lpstr>
      <vt:lpstr>Relevant Standards: NEC – Article 680</vt:lpstr>
      <vt:lpstr>PowerPoint Presentation</vt:lpstr>
      <vt:lpstr>Relevant Standards: NEC – Article 680</vt:lpstr>
      <vt:lpstr>Relevant FBC and NEC codes  and standards (UL)</vt:lpstr>
      <vt:lpstr>Relevant Standards: NEC – Article 680</vt:lpstr>
      <vt:lpstr>PowerPoint Presentation</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PowerPoint Presentation</vt:lpstr>
      <vt:lpstr>Relevant Standards: NEC – Article 680</vt:lpstr>
      <vt:lpstr>Relevant Standards: NEC – Article 680</vt:lpstr>
      <vt:lpstr>Relevant Standards: NEC – Article 680</vt:lpstr>
      <vt:lpstr>Relevant Standards: NEC – Article 680</vt:lpstr>
      <vt:lpstr>PowerPoint Presentation</vt:lpstr>
      <vt:lpstr>Relevant Standards: NEC – Article 680</vt:lpstr>
      <vt:lpstr>Relevant Standards: NEC – Article 680</vt:lpstr>
      <vt:lpstr>Relevant Standards: NEC – Article 680</vt:lpstr>
      <vt:lpstr>PowerPoint Presentation</vt:lpstr>
      <vt:lpstr>PowerPoint Presentation</vt:lpstr>
      <vt:lpstr>PowerPoint Presentation</vt:lpstr>
      <vt:lpstr>Relevant Standards: NEC – Article 680</vt:lpstr>
      <vt:lpstr>Relevant FBC and NEC codes and standards (UL)</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Relevant Standards: NEC – Article 680</vt:lpstr>
      <vt:lpstr>PowerPoint Presentation</vt:lpstr>
      <vt:lpstr>Ground and luminaire bonding, GFCIs, stray voltage</vt:lpstr>
      <vt:lpstr>Ground and luminaire bonding, GFCIs, stray voltage</vt:lpstr>
      <vt:lpstr>Ground and luminaire bonding, GFCIs, stray voltage</vt:lpstr>
      <vt:lpstr>Ground and luminaire bonding, GFCIs, stray voltage</vt:lpstr>
      <vt:lpstr>Ground and luminaire bonding, GFCIs, stray voltage</vt:lpstr>
      <vt:lpstr>Ground and luminaire bonding, GFCIs, stray voltage</vt:lpstr>
      <vt:lpstr>Ground and luminaire bonding, GFCIs, stray voltage</vt:lpstr>
      <vt:lpstr>Ground and luminaire bonding, GFCIs, stray voltage</vt:lpstr>
      <vt:lpstr>Ground and luminaire bonding, GFCIs, stray voltage</vt:lpstr>
      <vt:lpstr>Maintenance/servicing/repair</vt:lpstr>
      <vt:lpstr>Maintenance/servicing/repair</vt:lpstr>
      <vt:lpstr>Maintenance/servicing/repair</vt:lpstr>
      <vt:lpstr>Maintenance/servicing/repair</vt:lpstr>
      <vt:lpstr>Maintenance/servicing/repair</vt:lpstr>
      <vt:lpstr>Resources</vt:lpstr>
      <vt:lpstr>Acknowledgments</vt:lpstr>
    </vt:vector>
  </TitlesOfParts>
  <Company>TET Enterprises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Tom Trainor</dc:creator>
  <cp:lastModifiedBy>Haldeman, Barbara M</cp:lastModifiedBy>
  <cp:revision>319</cp:revision>
  <cp:lastPrinted>2016-06-29T17:21:02Z</cp:lastPrinted>
  <dcterms:created xsi:type="dcterms:W3CDTF">1999-03-28T21:44:35Z</dcterms:created>
  <dcterms:modified xsi:type="dcterms:W3CDTF">2016-06-30T17:31:06Z</dcterms:modified>
</cp:coreProperties>
</file>